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7833E-D4E3-4676-ACE4-5686DE0DC28E}" type="datetimeFigureOut">
              <a:rPr lang="ru-RU" smtClean="0"/>
              <a:pPr/>
              <a:t>29.03.2009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2B34D-0719-4D5E-9E2F-60C0BAB30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B34D-0719-4D5E-9E2F-60C0BAB3041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B34D-0719-4D5E-9E2F-60C0BAB3041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B34D-0719-4D5E-9E2F-60C0BAB3041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8229600" cy="1785950"/>
          </a:xfrm>
          <a:scene3d>
            <a:camera prst="orthographicFront"/>
            <a:lightRig rig="soft" dir="t">
              <a:rot lat="0" lon="0" rev="17220000"/>
            </a:lightRig>
          </a:scene3d>
          <a:sp3d>
            <a:bevelT/>
          </a:sp3d>
        </p:spPr>
        <p:txBody>
          <a:bodyPr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О</a:t>
            </a:r>
            <a:r>
              <a:rPr lang="ru-RU" dirty="0" smtClean="0"/>
              <a:t>бщение </a:t>
            </a:r>
            <a:r>
              <a:rPr lang="ru-RU" dirty="0" smtClean="0"/>
              <a:t>как </a:t>
            </a:r>
            <a:r>
              <a:rPr lang="ru-RU" dirty="0" smtClean="0"/>
              <a:t>форма</a:t>
            </a:r>
            <a:br>
              <a:rPr lang="ru-RU" dirty="0" smtClean="0"/>
            </a:br>
            <a:r>
              <a:rPr lang="ru-RU" dirty="0" smtClean="0"/>
              <a:t> развития речи</a:t>
            </a:r>
            <a:endParaRPr lang="ru-RU" dirty="0"/>
          </a:p>
        </p:txBody>
      </p:sp>
      <p:pic>
        <p:nvPicPr>
          <p:cNvPr id="7170" name="Picture 2" descr="E:\Новая папка\img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571744"/>
            <a:ext cx="3732753" cy="382796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 ОЛЯ\Изображение 0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97337">
            <a:off x="426989" y="833717"/>
            <a:ext cx="4324352" cy="3243264"/>
          </a:xfrm>
          <a:prstGeom prst="rect">
            <a:avLst/>
          </a:prstGeom>
          <a:noFill/>
        </p:spPr>
      </p:pic>
      <p:pic>
        <p:nvPicPr>
          <p:cNvPr id="2051" name="Picture 3" descr="E:\ФОТО ОЛЯ\Изображение 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624659">
            <a:off x="4190757" y="2870344"/>
            <a:ext cx="4395790" cy="3296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1142984"/>
            <a:ext cx="2714644" cy="1346224"/>
          </a:xfrm>
        </p:spPr>
        <p:txBody>
          <a:bodyPr>
            <a:noAutofit/>
          </a:bodyPr>
          <a:lstStyle/>
          <a:p>
            <a:r>
              <a:rPr lang="ru-RU" sz="4800" dirty="0" smtClean="0"/>
              <a:t>Книжки-театры</a:t>
            </a:r>
            <a:endParaRPr lang="ru-RU" sz="4800" dirty="0"/>
          </a:p>
        </p:txBody>
      </p:sp>
      <p:pic>
        <p:nvPicPr>
          <p:cNvPr id="3074" name="Picture 2" descr="E:\ФОТО ОЛЯ\Изображение 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49698" y="578270"/>
            <a:ext cx="3321933" cy="2593973"/>
          </a:xfrm>
          <a:prstGeom prst="rect">
            <a:avLst/>
          </a:prstGeom>
          <a:noFill/>
        </p:spPr>
      </p:pic>
      <p:pic>
        <p:nvPicPr>
          <p:cNvPr id="3075" name="Picture 3" descr="E:\ФОТО ОЛЯ\Изображение 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500438"/>
            <a:ext cx="4257628" cy="3181746"/>
          </a:xfrm>
          <a:prstGeom prst="rect">
            <a:avLst/>
          </a:prstGeom>
          <a:noFill/>
        </p:spPr>
      </p:pic>
      <p:pic>
        <p:nvPicPr>
          <p:cNvPr id="3076" name="Picture 4" descr="E:\ФОТО ОЛЯ\Изображение 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14290"/>
            <a:ext cx="2502466" cy="3331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357166"/>
            <a:ext cx="5643602" cy="571504"/>
          </a:xfrm>
        </p:spPr>
        <p:txBody>
          <a:bodyPr>
            <a:noAutofit/>
          </a:bodyPr>
          <a:lstStyle/>
          <a:p>
            <a:r>
              <a:rPr lang="ru-RU" sz="4000" dirty="0" smtClean="0"/>
              <a:t>Книжки-панорамы</a:t>
            </a:r>
            <a:endParaRPr lang="ru-RU" sz="4000" dirty="0"/>
          </a:p>
        </p:txBody>
      </p:sp>
      <p:pic>
        <p:nvPicPr>
          <p:cNvPr id="4098" name="Picture 2" descr="E:\ФОТО ОЛЯ\Изображение 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59970">
            <a:off x="4782846" y="2901334"/>
            <a:ext cx="3865329" cy="3109870"/>
          </a:xfrm>
          <a:prstGeom prst="rect">
            <a:avLst/>
          </a:prstGeom>
          <a:noFill/>
        </p:spPr>
      </p:pic>
      <p:pic>
        <p:nvPicPr>
          <p:cNvPr id="4099" name="Picture 3" descr="E:\ФОТО ОЛЯ\Изображение 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395759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ФОТО ОЛЯ\Изображение 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071810"/>
            <a:ext cx="4642101" cy="3478057"/>
          </a:xfrm>
          <a:prstGeom prst="rect">
            <a:avLst/>
          </a:prstGeom>
          <a:noFill/>
        </p:spPr>
      </p:pic>
      <p:pic>
        <p:nvPicPr>
          <p:cNvPr id="5123" name="Picture 3" descr="E:\ФОТО ОЛЯ\Изображение 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4643438" cy="3570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ТО ОЛЯ\Изображение 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357562"/>
            <a:ext cx="3996272" cy="2997205"/>
          </a:xfrm>
          <a:prstGeom prst="rect">
            <a:avLst/>
          </a:prstGeom>
          <a:noFill/>
        </p:spPr>
      </p:pic>
      <p:pic>
        <p:nvPicPr>
          <p:cNvPr id="6147" name="Picture 3" descr="E:\ФОТО ОЛЯ\Изображение 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4414782" cy="3311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3116"/>
            <a:ext cx="8436250" cy="1143008"/>
          </a:xfrm>
        </p:spPr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1142984"/>
            <a:ext cx="3871882" cy="828668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500306"/>
            <a:ext cx="7215238" cy="250033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Формировать у родителей представление о необходимости речевого общения в домашних условиях с ребёнком.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229600" cy="914408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7786742" cy="4643470"/>
          </a:xfrm>
        </p:spPr>
        <p:txBody>
          <a:bodyPr>
            <a:normAutofit fontScale="62500" lnSpcReduction="20000"/>
          </a:bodyPr>
          <a:lstStyle/>
          <a:p>
            <a:pPr marL="514350" indent="-514350" algn="l"/>
            <a:r>
              <a:rPr lang="ru-RU" sz="5800" dirty="0" smtClean="0">
                <a:solidFill>
                  <a:schemeClr val="accent5">
                    <a:lumMod val="75000"/>
                  </a:schemeClr>
                </a:solidFill>
              </a:rPr>
              <a:t>1. Познакомить с формами общения детей со взрослыми.</a:t>
            </a:r>
          </a:p>
          <a:p>
            <a:pPr marL="514350" indent="-514350" algn="l"/>
            <a:r>
              <a:rPr lang="ru-RU" sz="5800" dirty="0" smtClean="0">
                <a:solidFill>
                  <a:schemeClr val="accent5">
                    <a:lumMod val="75000"/>
                  </a:schemeClr>
                </a:solidFill>
              </a:rPr>
              <a:t>2. Рассказать о приёмах обогащения и совершенствования речи детей 4-го года жизни.</a:t>
            </a:r>
          </a:p>
          <a:p>
            <a:pPr marL="514350" indent="-514350" algn="l"/>
            <a:r>
              <a:rPr lang="ru-RU" sz="5800" dirty="0" smtClean="0">
                <a:solidFill>
                  <a:schemeClr val="accent5">
                    <a:lumMod val="75000"/>
                  </a:schemeClr>
                </a:solidFill>
              </a:rPr>
              <a:t>3.  Формировать ответственность взрослых за развитие у детей коммуникативных способностей.</a:t>
            </a:r>
          </a:p>
          <a:p>
            <a:pPr marL="514350" indent="-514350"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229600" cy="12715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Формы общения со взрослыми</a:t>
            </a:r>
            <a:endParaRPr lang="ru-RU" sz="36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1928794" y="1500174"/>
            <a:ext cx="785818" cy="785818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036083" y="2178835"/>
            <a:ext cx="1357322" cy="428628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4607719" y="2178835"/>
            <a:ext cx="1357322" cy="142876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500826" y="1500174"/>
            <a:ext cx="642942" cy="500066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5720" y="2571744"/>
            <a:ext cx="21431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Ситуативно-личностная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(2-6 мес.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ж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изни)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Особенность: положительная реакция ребёнка на взрослого.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Мотив: личностный.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8860" y="3286124"/>
            <a:ext cx="18573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Ситуативно-деловая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(6 мес.-2-3 года)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Особенность: практическое взаимодействие ребёнка со взрослым.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Мотив: деловой.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00562" y="3214686"/>
            <a:ext cx="20717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Внеситуативно-познавательная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(3-5 лет)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Особенность: совместная со взрослым познавательная деятельность.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Мотив: получение новой информации.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16" y="2071678"/>
            <a:ext cx="20002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Внеситуативно-личностная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(5-7 лет)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Особенность: коммуникативная деятельность в «чистом» виде.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Мотив: личностный (взрослый - образец для поведения с другими людьми).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229600" cy="12572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Особенности речи детей 4-го года жизни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785926"/>
            <a:ext cx="8215370" cy="4429156"/>
          </a:xfrm>
        </p:spPr>
        <p:txBody>
          <a:bodyPr>
            <a:normAutofit fontScale="92500" lnSpcReduction="10000"/>
          </a:bodyPr>
          <a:lstStyle/>
          <a:p>
            <a:pPr marL="514350" indent="-514350"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1. Речь детей отличается разнообразием громкости и тона.</a:t>
            </a:r>
          </a:p>
          <a:p>
            <a:pPr marL="514350" indent="-514350"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2. Словарный запас более 200 слов.</a:t>
            </a:r>
          </a:p>
          <a:p>
            <a:pPr marL="514350" indent="-514350"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3. Речь понятна незнакомым людям.</a:t>
            </a:r>
          </a:p>
          <a:p>
            <a:pPr marL="514350" indent="-514350"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4. Ошибки в грамматике и произношении некоторых звуков.</a:t>
            </a:r>
          </a:p>
          <a:p>
            <a:pPr marL="514350" indent="-514350"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5. Речь пока прерывиста.</a:t>
            </a:r>
          </a:p>
          <a:p>
            <a:pPr marL="514350" indent="-514350"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6. Дети говорят в настоящем времени.</a:t>
            </a:r>
          </a:p>
          <a:p>
            <a:pPr marL="514350" indent="-514350"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7. Расширяется понимание речи окружающих их людей.</a:t>
            </a:r>
          </a:p>
          <a:p>
            <a:pPr marL="514350" indent="-514350" algn="l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 algn="l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 algn="l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229600" cy="628656"/>
          </a:xfrm>
        </p:spPr>
        <p:txBody>
          <a:bodyPr/>
          <a:lstStyle/>
          <a:p>
            <a:r>
              <a:rPr lang="ru-RU" sz="3600" dirty="0" smtClean="0"/>
              <a:t>Культура речи ребёнка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571612"/>
            <a:ext cx="8143932" cy="4429156"/>
          </a:xfrm>
        </p:spPr>
        <p:txBody>
          <a:bodyPr>
            <a:normAutofit fontScale="92500"/>
          </a:bodyPr>
          <a:lstStyle/>
          <a:p>
            <a:pPr marL="514350" indent="-514350"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1. Чёткое и ясное произношение слов.</a:t>
            </a:r>
          </a:p>
          <a:p>
            <a:pPr marL="514350" indent="-514350"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2. Понятное изложение мысли для окружающих.</a:t>
            </a:r>
          </a:p>
          <a:p>
            <a:pPr marL="514350" indent="-514350"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3. Вежливые ответы на вопросы взрослых.</a:t>
            </a:r>
          </a:p>
          <a:p>
            <a:pPr marL="514350" indent="-514350"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4. Вежливое обращение  к взрослым с просьбой.</a:t>
            </a:r>
          </a:p>
          <a:p>
            <a:pPr marL="514350" indent="-514350"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5. Не перебивание говорящих.</a:t>
            </a:r>
          </a:p>
          <a:p>
            <a:pPr marL="514350" indent="-514350"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6. Внимательное выслушивание указаний старших.</a:t>
            </a:r>
          </a:p>
          <a:p>
            <a:pPr marL="514350" indent="-514350"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7. Спокойная речь без крика.</a:t>
            </a:r>
          </a:p>
          <a:p>
            <a:pPr marL="514350" indent="-514350"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8. Спокойное и скромное держание себя во время разговора. </a:t>
            </a:r>
          </a:p>
          <a:p>
            <a:pPr marL="514350" indent="-514350" algn="l">
              <a:buAutoNum type="arabicPeriod"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8229600" cy="12715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Приёмы общения родителей </a:t>
            </a:r>
            <a:br>
              <a:rPr lang="ru-RU" sz="3600" dirty="0" smtClean="0"/>
            </a:br>
            <a:r>
              <a:rPr lang="ru-RU" sz="3600" dirty="0" smtClean="0"/>
              <a:t>с детьми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214554"/>
            <a:ext cx="7358114" cy="2869744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1. Беседа.</a:t>
            </a:r>
          </a:p>
          <a:p>
            <a:pPr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2. Театрализация.</a:t>
            </a:r>
          </a:p>
          <a:p>
            <a:pPr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3. Знакомство с произведениями        художественной литературы и выразительными средствами устной речи.</a:t>
            </a:r>
          </a:p>
          <a:p>
            <a:pPr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4. Свободное общение с ребёнком.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785926"/>
            <a:ext cx="8229600" cy="3071834"/>
          </a:xfrm>
        </p:spPr>
        <p:txBody>
          <a:bodyPr>
            <a:noAutofit/>
          </a:bodyPr>
          <a:lstStyle/>
          <a:p>
            <a:r>
              <a:rPr lang="ru-RU" sz="4400" dirty="0" smtClean="0"/>
              <a:t>Детские издания для театрализации художественных произведений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Наборы силуэтов к народным сказкам</a:t>
            </a:r>
            <a:endParaRPr lang="ru-RU" dirty="0"/>
          </a:p>
        </p:txBody>
      </p:sp>
      <p:pic>
        <p:nvPicPr>
          <p:cNvPr id="1026" name="Picture 2" descr="E:\ФОТО ОЛЯ\Изображение 0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6531" y="2679681"/>
            <a:ext cx="4038600" cy="2965470"/>
          </a:xfrm>
          <a:prstGeom prst="rect">
            <a:avLst/>
          </a:prstGeom>
          <a:noFill/>
        </p:spPr>
      </p:pic>
      <p:pic>
        <p:nvPicPr>
          <p:cNvPr id="1028" name="Picture 4" descr="E:\ФОТО ОЛЯ\Изображение 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7392">
            <a:off x="4223363" y="2332659"/>
            <a:ext cx="4363369" cy="2752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202</TotalTime>
  <Words>330</Words>
  <PresentationFormat>Экран (4:3)</PresentationFormat>
  <Paragraphs>56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Общение как форма  развития речи</vt:lpstr>
      <vt:lpstr>Цель:</vt:lpstr>
      <vt:lpstr>Задачи:</vt:lpstr>
      <vt:lpstr>Формы общения со взрослыми</vt:lpstr>
      <vt:lpstr>Особенности речи детей 4-го года жизни</vt:lpstr>
      <vt:lpstr>Культура речи ребёнка</vt:lpstr>
      <vt:lpstr>Приёмы общения родителей  с детьми</vt:lpstr>
      <vt:lpstr>Детские издания для театрализации художественных произведений</vt:lpstr>
      <vt:lpstr>Наборы силуэтов к народным сказкам</vt:lpstr>
      <vt:lpstr>Слайд 10</vt:lpstr>
      <vt:lpstr>Книжки-театры</vt:lpstr>
      <vt:lpstr>Книжки-панорамы</vt:lpstr>
      <vt:lpstr>Слайд 13</vt:lpstr>
      <vt:lpstr>Слайд 14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Общение как форма</dc:title>
  <cp:lastModifiedBy>Иришка</cp:lastModifiedBy>
  <cp:revision>26</cp:revision>
  <dcterms:modified xsi:type="dcterms:W3CDTF">2009-03-29T10:14:52Z</dcterms:modified>
</cp:coreProperties>
</file>