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628800"/>
            <a:ext cx="4869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страницам </a:t>
            </a:r>
            <a:r>
              <a:rPr lang="ru-RU" sz="36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Красной книги</a:t>
            </a:r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Животные»</a:t>
            </a:r>
          </a:p>
          <a:p>
            <a:pPr algn="ctr">
              <a:defRPr/>
            </a:pPr>
            <a:endParaRPr lang="ru-RU" sz="20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(КРАТКОСРОЧНЫЙ 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СТАРШЕЙ 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ГРУППЕ)</a:t>
            </a:r>
            <a:endParaRPr lang="ru-RU" sz="20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Арбузова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 «Сказка»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69037.jpg"/>
          <p:cNvPicPr>
            <a:picLocks noChangeAspect="1"/>
          </p:cNvPicPr>
          <p:nvPr/>
        </p:nvPicPr>
        <p:blipFill>
          <a:blip r:embed="rId2" cstate="print"/>
          <a:srcRect l="14094"/>
          <a:stretch>
            <a:fillRect/>
          </a:stretch>
        </p:blipFill>
        <p:spPr>
          <a:xfrm>
            <a:off x="395536" y="1412776"/>
            <a:ext cx="3230141" cy="5218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комбинированного вида № 4 «Сказка» (ДОУ № 4 «Сказка»)</a:t>
            </a:r>
            <a:endParaRPr lang="ru-RU" sz="20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357313" y="429746"/>
            <a:ext cx="7429500" cy="5232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ВЫСТАВКА И ПРОСМОТР КНИГ</a:t>
            </a:r>
            <a:endParaRPr lang="ru-RU" sz="2000" b="1" kern="0" dirty="0"/>
          </a:p>
        </p:txBody>
      </p:sp>
      <p:pic>
        <p:nvPicPr>
          <p:cNvPr id="3" name="Рисунок 2" descr="20170516_07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464586"/>
            <a:ext cx="4000528" cy="2250297"/>
          </a:xfrm>
          <a:prstGeom prst="rect">
            <a:avLst/>
          </a:prstGeom>
        </p:spPr>
      </p:pic>
      <p:pic>
        <p:nvPicPr>
          <p:cNvPr id="6" name="Рисунок 5" descr="20170516_093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3048022" cy="1857388"/>
          </a:xfrm>
          <a:prstGeom prst="rect">
            <a:avLst/>
          </a:prstGeom>
        </p:spPr>
      </p:pic>
      <p:pic>
        <p:nvPicPr>
          <p:cNvPr id="7" name="Рисунок 6" descr="20170516_093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714884"/>
            <a:ext cx="3500430" cy="1968992"/>
          </a:xfrm>
          <a:prstGeom prst="rect">
            <a:avLst/>
          </a:prstGeom>
        </p:spPr>
      </p:pic>
      <p:pic>
        <p:nvPicPr>
          <p:cNvPr id="8" name="Рисунок 7" descr="20170516_093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714878"/>
            <a:ext cx="3452837" cy="1942221"/>
          </a:xfrm>
          <a:prstGeom prst="rect">
            <a:avLst/>
          </a:prstGeom>
        </p:spPr>
      </p:pic>
      <p:pic>
        <p:nvPicPr>
          <p:cNvPr id="9" name="Рисунок 8" descr="20170516_093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000108"/>
            <a:ext cx="2928926" cy="1647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357313" y="491301"/>
            <a:ext cx="7429500" cy="4001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kern="0" dirty="0" smtClean="0"/>
              <a:t>ВЫ</a:t>
            </a:r>
            <a:endParaRPr lang="ru-RU" sz="2000" b="1" kern="0" dirty="0"/>
          </a:p>
        </p:txBody>
      </p:sp>
      <p:pic>
        <p:nvPicPr>
          <p:cNvPr id="3" name="Рисунок 2" descr="20170522_075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382058" cy="47149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357313" y="214303"/>
            <a:ext cx="7429500" cy="95410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ВЫСТАВКА РИСУНКОВ</a:t>
            </a:r>
          </a:p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«ПРИРОДА В ОПАСНОСТИ»</a:t>
            </a:r>
            <a:endParaRPr lang="ru-RU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357313" y="429746"/>
            <a:ext cx="7429500" cy="5232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СОЗДАНИЕ КРАСНОЙ КНИГИ</a:t>
            </a:r>
            <a:endParaRPr lang="ru-RU" sz="2000" b="1" kern="0" dirty="0"/>
          </a:p>
        </p:txBody>
      </p:sp>
      <p:pic>
        <p:nvPicPr>
          <p:cNvPr id="3" name="Рисунок 2" descr="20170523_103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747022" cy="43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71472" y="313479"/>
            <a:ext cx="8143932" cy="2014835"/>
          </a:xfrm>
          <a:prstGeom prst="ellipseRibbon2">
            <a:avLst>
              <a:gd name="adj1" fmla="val 43208"/>
              <a:gd name="adj2" fmla="val 50000"/>
              <a:gd name="adj3" fmla="val 12500"/>
            </a:avLst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kern="0" dirty="0" smtClean="0">
                <a:solidFill>
                  <a:srgbClr val="C00000"/>
                </a:solidFill>
              </a:rPr>
              <a:t>ЗАКЛЮЧИТЕЛЬНЫЙ </a:t>
            </a:r>
            <a:r>
              <a:rPr lang="ru-RU" sz="3200" b="1" kern="0" dirty="0">
                <a:solidFill>
                  <a:srgbClr val="C00000"/>
                </a:solidFill>
              </a:rPr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285992"/>
            <a:ext cx="64294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Создание красной книги</a:t>
            </a:r>
          </a:p>
          <a:p>
            <a:pPr algn="ctr"/>
            <a:r>
              <a:rPr lang="ru-RU" sz="2800" dirty="0" smtClean="0"/>
              <a:t>Красная книга, Красная! </a:t>
            </a:r>
          </a:p>
          <a:p>
            <a:pPr algn="ctr"/>
            <a:r>
              <a:rPr lang="ru-RU" sz="2800" dirty="0" smtClean="0"/>
              <a:t>Значит, природа в опасности! </a:t>
            </a:r>
          </a:p>
          <a:p>
            <a:pPr algn="ctr"/>
            <a:r>
              <a:rPr lang="ru-RU" sz="2800" dirty="0" smtClean="0"/>
              <a:t>Значит, нельзя терять даже мига. </a:t>
            </a:r>
          </a:p>
          <a:p>
            <a:pPr algn="ctr"/>
            <a:r>
              <a:rPr lang="ru-RU" sz="2800" dirty="0" smtClean="0"/>
              <a:t>Все живое хранить зовет,</a:t>
            </a:r>
          </a:p>
          <a:p>
            <a:pPr algn="ctr"/>
            <a:r>
              <a:rPr lang="ru-RU" sz="2800" dirty="0" smtClean="0"/>
              <a:t> Пусть зовет не напрасно </a:t>
            </a:r>
          </a:p>
          <a:p>
            <a:pPr algn="ctr"/>
            <a:r>
              <a:rPr lang="ru-RU" sz="2800" dirty="0" smtClean="0"/>
              <a:t>Красная книга! Красная книга!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воспитанников вырос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 творческий интерес к данной теме. Мотивация «хотим узнать»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начальном этапе реализации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проекта, к его окончанию сменилась на мотивацию «хотим рассказать другим». </a:t>
            </a: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642911" y="214313"/>
            <a:ext cx="8215340" cy="935415"/>
          </a:xfrm>
          <a:prstGeom prst="ellipseRibbon2">
            <a:avLst>
              <a:gd name="adj1" fmla="val 34717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ВЫВОД:</a:t>
            </a:r>
          </a:p>
        </p:txBody>
      </p:sp>
      <p:pic>
        <p:nvPicPr>
          <p:cNvPr id="4" name="Рисунок 3" descr="hello_html_ma8835a5.jpg"/>
          <p:cNvPicPr>
            <a:picLocks noChangeAspect="1"/>
          </p:cNvPicPr>
          <p:nvPr/>
        </p:nvPicPr>
        <p:blipFill>
          <a:blip r:embed="rId2" cstate="print"/>
          <a:srcRect b="7125"/>
          <a:stretch>
            <a:fillRect/>
          </a:stretch>
        </p:blipFill>
        <p:spPr>
          <a:xfrm>
            <a:off x="1259632" y="3212976"/>
            <a:ext cx="688312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428596" y="428604"/>
            <a:ext cx="8143932" cy="1455718"/>
          </a:xfrm>
          <a:prstGeom prst="ellipseRibbon2">
            <a:avLst>
              <a:gd name="adj1" fmla="val 52795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   ТИП </a:t>
            </a:r>
            <a:r>
              <a:rPr lang="ru-RU" sz="3200" b="1" dirty="0">
                <a:solidFill>
                  <a:srgbClr val="C00000"/>
                </a:solidFill>
              </a:rPr>
              <a:t>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B8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интегративный</a:t>
            </a:r>
          </a:p>
          <a:p>
            <a:pPr>
              <a:buClr>
                <a:srgbClr val="F2B8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виду 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познавательно-продуктивный</a:t>
            </a:r>
          </a:p>
          <a:p>
            <a:pPr>
              <a:buClr>
                <a:srgbClr val="F2B8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числу участников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групповой</a:t>
            </a:r>
          </a:p>
          <a:p>
            <a:pPr>
              <a:buClr>
                <a:srgbClr val="F2B8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времени проведения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Clr>
                <a:srgbClr val="F2B8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группы, дети 5-6 лет родители воспитанников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785786" y="214313"/>
            <a:ext cx="7858180" cy="1489075"/>
          </a:xfrm>
          <a:prstGeom prst="ellipseRibbon2">
            <a:avLst>
              <a:gd name="adj1" fmla="val 50805"/>
              <a:gd name="adj2" fmla="val 62149"/>
              <a:gd name="adj3" fmla="val 37255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АКТУАЛЬНОСТЬ: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природа…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 стоит эта проблема в наши дни: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быстрое сокращение многих видов растений и животных.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 природы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истребление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 ради охоты за ценным мехом, для продажи или редким зверем для зоопарков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785787" y="285750"/>
            <a:ext cx="8097864" cy="1489075"/>
          </a:xfrm>
          <a:prstGeom prst="ellipseRibbon2">
            <a:avLst>
              <a:gd name="adj1" fmla="val 50805"/>
              <a:gd name="adj2" fmla="val 62149"/>
              <a:gd name="adj3" fmla="val 37255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ЦЕЛЬ 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20888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Красной книгой, узнать какие животные в нее включены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642910" y="214313"/>
            <a:ext cx="8072494" cy="1196975"/>
          </a:xfrm>
          <a:prstGeom prst="ellipseRibbon2">
            <a:avLst>
              <a:gd name="adj1" fmla="val 50272"/>
              <a:gd name="adj2" fmla="val 50000"/>
              <a:gd name="adj3" fmla="val 12500"/>
            </a:avLst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первичные представления о Красной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Расширять кругозор детей о редких и исчезающих видах животных, на основе материала, доступного их пониманию, пополнять и активизировать словарный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Развивать поисковую деятельность детей, связную речь, любознательность. Научить их передавать знания, полученные во время поисковой деятельности товарищам, путём составления рассказов о животных, об интересных фактах из 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Воспитывать любовь и бережное отношение к животным, желание защитить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Привлечь родителей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совместной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285720" y="214313"/>
            <a:ext cx="8215370" cy="1585912"/>
          </a:xfrm>
          <a:prstGeom prst="ellipseRibbon2">
            <a:avLst>
              <a:gd name="adj1" fmla="val 44063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ПРЕДПОЛАГАЕМЫЙ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РЕЗУЛЬТАТ: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7" y="3714750"/>
            <a:ext cx="8072493" cy="742950"/>
          </a:xfrm>
          <a:prstGeom prst="ellipseRibbon2">
            <a:avLst>
              <a:gd name="adj1" fmla="val 35313"/>
              <a:gd name="adj2" fmla="val 50000"/>
              <a:gd name="adj3" fmla="val 12500"/>
            </a:avLst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C00000"/>
                </a:solidFill>
              </a:rPr>
              <a:t>ЭТАПЫ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786323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три этапа: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изготовление Красной книги группы.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отношение детей к животным 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57158" y="213996"/>
            <a:ext cx="8501092" cy="1337310"/>
          </a:xfrm>
          <a:prstGeom prst="ellipseRibbon2">
            <a:avLst>
              <a:gd name="adj1" fmla="val 38202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ПОДГОТОВИТЕЛЬНЫЙ </a:t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ЭТАП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 воспитателя и детей: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 и ее актуальность;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формулировка цели и определение задач;</a:t>
            </a:r>
          </a:p>
          <a:p>
            <a:pPr algn="just">
              <a:buClr>
                <a:srgbClr val="FFC000"/>
              </a:buCl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материала по теме Проекта ;</a:t>
            </a:r>
          </a:p>
          <a:p>
            <a:pPr algn="just">
              <a:buClr>
                <a:srgbClr val="FFC000"/>
              </a:buCl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Проекта;</a:t>
            </a:r>
          </a:p>
          <a:p>
            <a:pPr algn="ctr">
              <a:buClr>
                <a:srgbClr val="FFC000"/>
              </a:buClr>
              <a:buFontTx/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C000"/>
              </a:buClr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родителями:</a:t>
            </a:r>
          </a:p>
          <a:p>
            <a:pPr algn="just">
              <a:buClr>
                <a:srgbClr val="FFC000"/>
              </a:buCl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родителями о предстоящей работе над проектом</a:t>
            </a:r>
          </a:p>
          <a:p>
            <a:pPr algn="just">
              <a:buClr>
                <a:srgbClr val="FFC000"/>
              </a:buClr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объявление о начале работы проекта и его задачах.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71472" y="142875"/>
            <a:ext cx="8143932" cy="1093788"/>
          </a:xfrm>
          <a:prstGeom prst="ellipseRibbon2">
            <a:avLst>
              <a:gd name="adj1" fmla="val 43208"/>
              <a:gd name="adj2" fmla="val 50000"/>
              <a:gd name="adj3" fmla="val 12500"/>
            </a:avLst>
          </a:prstGeom>
          <a:solidFill>
            <a:srgbClr val="FFC000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C00000"/>
                </a:solidFill>
              </a:rPr>
              <a:t>ОСНОВНОЙ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 –пространственной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среды: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Подборка детской художественной литературы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Оформление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книг.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иллюстраций «Животные России»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Отгадывание загадок о животных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«История Красной книги»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Просмотр презентации:«Красная книга. Животные»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Выставка рисунков «Природа в опасности!!!»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42976" y="214290"/>
            <a:ext cx="7143750" cy="107156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0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0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0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0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ПРОСМАТРИВАНИЕ </a:t>
            </a:r>
            <a:r>
              <a:rPr lang="ru-RU" sz="2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ПРЕЗЕНТАЦИЙ И МУЛЬТФИЛЬМОВ </a:t>
            </a:r>
            <a:r>
              <a:rPr lang="ru-RU" sz="2000" kern="0" dirty="0"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rgbClr val="0C0C2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rgbClr val="0C0C26"/>
                </a:solidFill>
                <a:latin typeface="+mj-lt"/>
                <a:ea typeface="+mj-ea"/>
                <a:cs typeface="+mj-cs"/>
              </a:rPr>
            </a:br>
            <a:r>
              <a:rPr lang="ru-RU" sz="4400" kern="0" dirty="0">
                <a:latin typeface="+mj-lt"/>
                <a:ea typeface="+mj-ea"/>
                <a:cs typeface="+mj-cs"/>
              </a:rPr>
              <a:t/>
            </a:r>
            <a:br>
              <a:rPr lang="ru-RU" sz="4400" kern="0" dirty="0"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0170516_10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4929222" cy="2772687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00570"/>
            <a:ext cx="3638550" cy="2047875"/>
          </a:xfrm>
          <a:prstGeom prst="rect">
            <a:avLst/>
          </a:prstGeom>
        </p:spPr>
      </p:pic>
      <p:pic>
        <p:nvPicPr>
          <p:cNvPr id="7" name="Рисунок 6" descr="krasnaya-kniga-dlya-detey-s-kartinkami-38235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500570"/>
            <a:ext cx="3643338" cy="210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341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39</cp:revision>
  <dcterms:modified xsi:type="dcterms:W3CDTF">2019-02-28T17:51:03Z</dcterms:modified>
</cp:coreProperties>
</file>