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00CC"/>
    <a:srgbClr val="000099"/>
    <a:srgbClr val="800000"/>
    <a:srgbClr val="FF0066"/>
    <a:srgbClr val="0000F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99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420312F-15C3-4D3F-A611-8D99F55852D3}" type="datetimeFigureOut">
              <a:rPr lang="ru-RU" smtClean="0"/>
              <a:pPr/>
              <a:t>04.03.2019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15A151-5F4C-4D14-9802-D1465BE55DC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20312F-15C3-4D3F-A611-8D99F55852D3}" type="datetimeFigureOut">
              <a:rPr lang="ru-RU" smtClean="0"/>
              <a:pPr/>
              <a:t>04.03.2019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15A151-5F4C-4D14-9802-D1465BE55DC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20312F-15C3-4D3F-A611-8D99F55852D3}" type="datetimeFigureOut">
              <a:rPr lang="ru-RU" smtClean="0"/>
              <a:pPr/>
              <a:t>04.03.2019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15A151-5F4C-4D14-9802-D1465BE55DC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20312F-15C3-4D3F-A611-8D99F55852D3}" type="datetimeFigureOut">
              <a:rPr lang="ru-RU" smtClean="0"/>
              <a:pPr/>
              <a:t>04.03.2019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15A151-5F4C-4D14-9802-D1465BE55DC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420312F-15C3-4D3F-A611-8D99F55852D3}" type="datetimeFigureOut">
              <a:rPr lang="ru-RU" smtClean="0"/>
              <a:pPr/>
              <a:t>04.03.2019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15A151-5F4C-4D14-9802-D1465BE55DC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420312F-15C3-4D3F-A611-8D99F55852D3}" type="datetimeFigureOut">
              <a:rPr lang="ru-RU" smtClean="0"/>
              <a:pPr/>
              <a:t>04.03.2019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215A151-5F4C-4D14-9802-D1465BE55DC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420312F-15C3-4D3F-A611-8D99F55852D3}" type="datetimeFigureOut">
              <a:rPr lang="ru-RU" smtClean="0"/>
              <a:pPr/>
              <a:t>04.03.2019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215A151-5F4C-4D14-9802-D1465BE55DC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420312F-15C3-4D3F-A611-8D99F55852D3}" type="datetimeFigureOut">
              <a:rPr lang="ru-RU" smtClean="0"/>
              <a:pPr/>
              <a:t>04.03.2019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215A151-5F4C-4D14-9802-D1465BE55DC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420312F-15C3-4D3F-A611-8D99F55852D3}" type="datetimeFigureOut">
              <a:rPr lang="ru-RU" smtClean="0"/>
              <a:pPr/>
              <a:t>04.03.2019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215A151-5F4C-4D14-9802-D1465BE55DC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420312F-15C3-4D3F-A611-8D99F55852D3}" type="datetimeFigureOut">
              <a:rPr lang="ru-RU" smtClean="0"/>
              <a:pPr/>
              <a:t>04.03.2019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215A151-5F4C-4D14-9802-D1465BE55DC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420312F-15C3-4D3F-A611-8D99F55852D3}" type="datetimeFigureOut">
              <a:rPr lang="ru-RU" smtClean="0"/>
              <a:pPr/>
              <a:t>04.03.2019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215A151-5F4C-4D14-9802-D1465BE55DC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0312F-15C3-4D3F-A611-8D99F55852D3}" type="datetimeFigureOut">
              <a:rPr lang="ru-RU" smtClean="0"/>
              <a:pPr/>
              <a:t>04.03.2019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15A151-5F4C-4D14-9802-D1465BE55DC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C:\Users\ASUS\Downloads\&#1087;&#1088;&#1077;&#1082;&#1088;&#1072;&#1089;&#1085;&#1086;&#1077;%20&#1076;&#1072;&#1083;&#1077;&#1082;&#1086;.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75656" y="548680"/>
            <a:ext cx="6400800" cy="1752600"/>
          </a:xfrm>
        </p:spPr>
        <p:txBody>
          <a:bodyPr>
            <a:normAutofit fontScale="92500" lnSpcReduction="10000"/>
          </a:bodyPr>
          <a:lstStyle/>
          <a:p>
            <a:r>
              <a:rPr lang="ru-RU" b="1" dirty="0" smtClean="0">
                <a:solidFill>
                  <a:srgbClr val="0000CC"/>
                </a:solidFill>
                <a:latin typeface="Bookman Old Style" pitchFamily="18" charset="0"/>
              </a:rPr>
              <a:t>Формирование основ нравственности посредством экологического  воспитания</a:t>
            </a:r>
            <a:endParaRPr lang="ru-RU" b="1" dirty="0">
              <a:solidFill>
                <a:srgbClr val="0000CC"/>
              </a:solidFill>
              <a:latin typeface="Bookman Old Style" pitchFamily="18" charset="0"/>
            </a:endParaRPr>
          </a:p>
        </p:txBody>
      </p:sp>
      <p:pic>
        <p:nvPicPr>
          <p:cNvPr id="5" name="прекрасное далеко.mp3">
            <a:hlinkClick r:id="" action="ppaction://media"/>
          </p:cNvPr>
          <p:cNvPicPr>
            <a:picLocks noRot="1" noChangeAspect="1"/>
          </p:cNvPicPr>
          <p:nvPr>
            <a:audioFile r:link="rId1"/>
          </p:nvPr>
        </p:nvPicPr>
        <p:blipFill>
          <a:blip r:embed="rId4" cstate="print"/>
          <a:stretch>
            <a:fillRect/>
          </a:stretch>
        </p:blipFill>
        <p:spPr>
          <a:xfrm>
            <a:off x="8839200" y="6357958"/>
            <a:ext cx="304800" cy="304800"/>
          </a:xfrm>
          <a:prstGeom prst="rect">
            <a:avLst/>
          </a:prstGeom>
        </p:spPr>
      </p:pic>
      <p:sp>
        <p:nvSpPr>
          <p:cNvPr id="6" name="Заголовок 5"/>
          <p:cNvSpPr>
            <a:spLocks noGrp="1"/>
          </p:cNvSpPr>
          <p:nvPr>
            <p:ph type="ctrTitle"/>
          </p:nvPr>
        </p:nvSpPr>
        <p:spPr/>
        <p:txBody>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5"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Содержимое 5" descr="SAM_2116.JPG"/>
          <p:cNvPicPr>
            <a:picLocks noGrp="1" noChangeAspect="1"/>
          </p:cNvPicPr>
          <p:nvPr>
            <p:ph idx="1"/>
          </p:nvPr>
        </p:nvPicPr>
        <p:blipFill>
          <a:blip r:embed="rId2" cstate="print"/>
          <a:stretch>
            <a:fillRect/>
          </a:stretch>
        </p:blipFill>
        <p:spPr>
          <a:xfrm>
            <a:off x="357159" y="285728"/>
            <a:ext cx="4000528" cy="3000396"/>
          </a:xfrm>
        </p:spPr>
      </p:pic>
      <p:pic>
        <p:nvPicPr>
          <p:cNvPr id="8" name="Рисунок 7" descr="SAM_2119.JPG"/>
          <p:cNvPicPr>
            <a:picLocks noChangeAspect="1"/>
          </p:cNvPicPr>
          <p:nvPr/>
        </p:nvPicPr>
        <p:blipFill>
          <a:blip r:embed="rId3" cstate="print"/>
          <a:stretch>
            <a:fillRect/>
          </a:stretch>
        </p:blipFill>
        <p:spPr>
          <a:xfrm>
            <a:off x="4572000" y="2000240"/>
            <a:ext cx="4310062" cy="3232547"/>
          </a:xfrm>
          <a:prstGeom prst="rect">
            <a:avLst/>
          </a:prstGeom>
        </p:spPr>
      </p:pic>
      <p:pic>
        <p:nvPicPr>
          <p:cNvPr id="9" name="Рисунок 8" descr="SAM_2120.JPG"/>
          <p:cNvPicPr>
            <a:picLocks noChangeAspect="1"/>
          </p:cNvPicPr>
          <p:nvPr/>
        </p:nvPicPr>
        <p:blipFill>
          <a:blip r:embed="rId4" cstate="print"/>
          <a:stretch>
            <a:fillRect/>
          </a:stretch>
        </p:blipFill>
        <p:spPr>
          <a:xfrm>
            <a:off x="357158" y="3429000"/>
            <a:ext cx="4000495" cy="300037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Рисунок 4" descr="мальчик с бабочкой.jpg"/>
          <p:cNvPicPr>
            <a:picLocks noChangeAspect="1"/>
          </p:cNvPicPr>
          <p:nvPr/>
        </p:nvPicPr>
        <p:blipFill>
          <a:blip r:embed="rId2" cstate="print"/>
          <a:stretch>
            <a:fillRect/>
          </a:stretch>
        </p:blipFill>
        <p:spPr>
          <a:xfrm>
            <a:off x="3929058" y="3000372"/>
            <a:ext cx="4879841" cy="3479502"/>
          </a:xfrm>
          <a:prstGeom prst="rect">
            <a:avLst/>
          </a:prstGeom>
        </p:spPr>
      </p:pic>
      <p:pic>
        <p:nvPicPr>
          <p:cNvPr id="4" name="Содержимое 3" descr="девочка и попугаи.jpg"/>
          <p:cNvPicPr>
            <a:picLocks noGrp="1" noChangeAspect="1"/>
          </p:cNvPicPr>
          <p:nvPr>
            <p:ph idx="1"/>
          </p:nvPr>
        </p:nvPicPr>
        <p:blipFill>
          <a:blip r:embed="rId3" cstate="print"/>
          <a:stretch>
            <a:fillRect/>
          </a:stretch>
        </p:blipFill>
        <p:spPr>
          <a:xfrm>
            <a:off x="285720" y="285729"/>
            <a:ext cx="4508905" cy="3571899"/>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кот.jpg"/>
          <p:cNvPicPr>
            <a:picLocks noGrp="1" noChangeAspect="1"/>
          </p:cNvPicPr>
          <p:nvPr>
            <p:ph idx="1"/>
          </p:nvPr>
        </p:nvPicPr>
        <p:blipFill>
          <a:blip r:embed="rId2" cstate="print"/>
          <a:stretch>
            <a:fillRect/>
          </a:stretch>
        </p:blipFill>
        <p:spPr>
          <a:xfrm>
            <a:off x="285720" y="285728"/>
            <a:ext cx="4539267" cy="3411543"/>
          </a:xfrm>
        </p:spPr>
      </p:pic>
      <p:pic>
        <p:nvPicPr>
          <p:cNvPr id="5" name="Рисунок 4" descr="улыбайся.jpg"/>
          <p:cNvPicPr>
            <a:picLocks noChangeAspect="1"/>
          </p:cNvPicPr>
          <p:nvPr/>
        </p:nvPicPr>
        <p:blipFill>
          <a:blip r:embed="rId3" cstate="print"/>
          <a:stretch>
            <a:fillRect/>
          </a:stretch>
        </p:blipFill>
        <p:spPr>
          <a:xfrm>
            <a:off x="4429124" y="285728"/>
            <a:ext cx="4494150" cy="3385559"/>
          </a:xfrm>
          <a:prstGeom prst="rect">
            <a:avLst/>
          </a:prstGeom>
        </p:spPr>
      </p:pic>
      <p:pic>
        <p:nvPicPr>
          <p:cNvPr id="6" name="Рисунок 5" descr="коты.jpg"/>
          <p:cNvPicPr>
            <a:picLocks noChangeAspect="1"/>
          </p:cNvPicPr>
          <p:nvPr/>
        </p:nvPicPr>
        <p:blipFill>
          <a:blip r:embed="rId4" cstate="print"/>
          <a:stretch>
            <a:fillRect/>
          </a:stretch>
        </p:blipFill>
        <p:spPr>
          <a:xfrm>
            <a:off x="4429124" y="3500438"/>
            <a:ext cx="4452937" cy="3100390"/>
          </a:xfrm>
          <a:prstGeom prst="rect">
            <a:avLst/>
          </a:prstGeom>
        </p:spPr>
      </p:pic>
      <p:pic>
        <p:nvPicPr>
          <p:cNvPr id="8" name="Рисунок 7" descr="fd88f08250437c00588acc204a108af95f2021143081303.jpg"/>
          <p:cNvPicPr>
            <a:picLocks noChangeAspect="1"/>
          </p:cNvPicPr>
          <p:nvPr/>
        </p:nvPicPr>
        <p:blipFill>
          <a:blip r:embed="rId5" cstate="print"/>
          <a:stretch>
            <a:fillRect/>
          </a:stretch>
        </p:blipFill>
        <p:spPr>
          <a:xfrm>
            <a:off x="285720" y="3500438"/>
            <a:ext cx="4143403" cy="314327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50000">
              <a:schemeClr val="accent1">
                <a:tint val="44500"/>
                <a:satMod val="160000"/>
              </a:schemeClr>
            </a:gs>
            <a:gs pos="100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357166"/>
            <a:ext cx="7772400" cy="2286016"/>
          </a:xfrm>
        </p:spPr>
        <p:txBody>
          <a:bodyPr>
            <a:normAutofit fontScale="90000"/>
          </a:bodyPr>
          <a:lstStyle/>
          <a:p>
            <a:r>
              <a:rPr lang="ru-RU" b="1" dirty="0">
                <a:solidFill>
                  <a:srgbClr val="000099"/>
                </a:solidFill>
                <a:latin typeface="Bookman Old Style" pitchFamily="18" charset="0"/>
              </a:rPr>
              <a:t>Приемы, способствующие усвоению детьми нравственных </a:t>
            </a:r>
            <a:r>
              <a:rPr lang="ru-RU" b="1" dirty="0" smtClean="0">
                <a:solidFill>
                  <a:srgbClr val="000099"/>
                </a:solidFill>
                <a:latin typeface="Bookman Old Style" pitchFamily="18" charset="0"/>
              </a:rPr>
              <a:t>норм:</a:t>
            </a:r>
            <a:endParaRPr lang="ru-RU" b="1" dirty="0">
              <a:solidFill>
                <a:srgbClr val="000099"/>
              </a:solidFill>
              <a:latin typeface="Bookman Old Style" pitchFamily="18" charset="0"/>
            </a:endParaRPr>
          </a:p>
        </p:txBody>
      </p:sp>
      <p:sp>
        <p:nvSpPr>
          <p:cNvPr id="3" name="Подзаголовок 2"/>
          <p:cNvSpPr>
            <a:spLocks noGrp="1"/>
          </p:cNvSpPr>
          <p:nvPr>
            <p:ph type="subTitle" idx="1"/>
          </p:nvPr>
        </p:nvSpPr>
        <p:spPr>
          <a:xfrm>
            <a:off x="285720" y="2643182"/>
            <a:ext cx="8358246" cy="2995618"/>
          </a:xfrm>
        </p:spPr>
        <p:txBody>
          <a:bodyPr>
            <a:normAutofit fontScale="92500" lnSpcReduction="10000"/>
          </a:bodyPr>
          <a:lstStyle/>
          <a:p>
            <a:pPr lvl="0" algn="l">
              <a:buFont typeface="Wingdings" pitchFamily="2" charset="2"/>
              <a:buChar char="v"/>
            </a:pPr>
            <a:r>
              <a:rPr lang="ru-RU" dirty="0" smtClean="0">
                <a:solidFill>
                  <a:srgbClr val="000099"/>
                </a:solidFill>
              </a:rPr>
              <a:t> </a:t>
            </a:r>
            <a:r>
              <a:rPr lang="ru-RU" i="1" dirty="0" smtClean="0">
                <a:solidFill>
                  <a:srgbClr val="000099"/>
                </a:solidFill>
                <a:latin typeface="Bookman Old Style" pitchFamily="18" charset="0"/>
              </a:rPr>
              <a:t>Личный </a:t>
            </a:r>
            <a:r>
              <a:rPr lang="ru-RU" i="1" dirty="0">
                <a:solidFill>
                  <a:srgbClr val="000099"/>
                </a:solidFill>
                <a:latin typeface="Bookman Old Style" pitchFamily="18" charset="0"/>
              </a:rPr>
              <a:t>пример воспитателя;</a:t>
            </a:r>
          </a:p>
          <a:p>
            <a:pPr lvl="0" algn="l">
              <a:buFont typeface="Wingdings" pitchFamily="2" charset="2"/>
              <a:buChar char="v"/>
            </a:pPr>
            <a:r>
              <a:rPr lang="ru-RU" i="1" dirty="0" smtClean="0">
                <a:solidFill>
                  <a:srgbClr val="000099"/>
                </a:solidFill>
                <a:latin typeface="Bookman Old Style" pitchFamily="18" charset="0"/>
              </a:rPr>
              <a:t> Создание </a:t>
            </a:r>
            <a:r>
              <a:rPr lang="ru-RU" i="1" dirty="0">
                <a:solidFill>
                  <a:srgbClr val="000099"/>
                </a:solidFill>
                <a:latin typeface="Bookman Old Style" pitchFamily="18" charset="0"/>
              </a:rPr>
              <a:t>проблемной ситуации;</a:t>
            </a:r>
          </a:p>
          <a:p>
            <a:pPr lvl="0" algn="l">
              <a:buFont typeface="Wingdings" pitchFamily="2" charset="2"/>
              <a:buChar char="v"/>
            </a:pPr>
            <a:r>
              <a:rPr lang="ru-RU" i="1" dirty="0" smtClean="0">
                <a:solidFill>
                  <a:srgbClr val="000099"/>
                </a:solidFill>
                <a:latin typeface="Bookman Old Style" pitchFamily="18" charset="0"/>
              </a:rPr>
              <a:t> Использование </a:t>
            </a:r>
            <a:r>
              <a:rPr lang="ru-RU" i="1" dirty="0">
                <a:solidFill>
                  <a:srgbClr val="000099"/>
                </a:solidFill>
                <a:latin typeface="Bookman Old Style" pitchFamily="18" charset="0"/>
              </a:rPr>
              <a:t>игр и ситуаций, при которых возможны взаимопомощь и сотрудничество</a:t>
            </a:r>
          </a:p>
          <a:p>
            <a:pPr lvl="0" algn="l">
              <a:buFont typeface="Wingdings" pitchFamily="2" charset="2"/>
              <a:buChar char="v"/>
            </a:pPr>
            <a:r>
              <a:rPr lang="ru-RU" i="1" dirty="0" smtClean="0">
                <a:solidFill>
                  <a:srgbClr val="000099"/>
                </a:solidFill>
                <a:latin typeface="Bookman Old Style" pitchFamily="18" charset="0"/>
              </a:rPr>
              <a:t> Посильный </a:t>
            </a:r>
            <a:r>
              <a:rPr lang="ru-RU" i="1" dirty="0">
                <a:solidFill>
                  <a:srgbClr val="000099"/>
                </a:solidFill>
                <a:latin typeface="Bookman Old Style" pitchFamily="18" charset="0"/>
              </a:rPr>
              <a:t>труд в природе</a:t>
            </a:r>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50000">
              <a:schemeClr val="accent1">
                <a:tint val="44500"/>
                <a:satMod val="160000"/>
              </a:schemeClr>
            </a:gs>
            <a:gs pos="100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Содержимое 3" descr="земной шар.jpg"/>
          <p:cNvPicPr>
            <a:picLocks noGrp="1" noChangeAspect="1"/>
          </p:cNvPicPr>
          <p:nvPr>
            <p:ph idx="1"/>
          </p:nvPr>
        </p:nvPicPr>
        <p:blipFill>
          <a:blip r:embed="rId2" cstate="print"/>
          <a:stretch>
            <a:fillRect/>
          </a:stretch>
        </p:blipFill>
        <p:spPr>
          <a:xfrm>
            <a:off x="1714480" y="428604"/>
            <a:ext cx="6053118" cy="604264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50000">
              <a:schemeClr val="accent1">
                <a:tint val="44500"/>
                <a:satMod val="160000"/>
              </a:schemeClr>
            </a:gs>
            <a:gs pos="100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26196"/>
          </a:xfrm>
        </p:spPr>
        <p:txBody>
          <a:bodyPr>
            <a:normAutofit fontScale="90000"/>
          </a:bodyPr>
          <a:lstStyle/>
          <a:p>
            <a:pPr marL="457200" indent="-457200" algn="l"/>
            <a:r>
              <a:rPr lang="ru-RU" sz="2000" b="1" dirty="0" smtClean="0"/>
              <a:t>                                               </a:t>
            </a:r>
            <a:r>
              <a:rPr lang="ru-RU" sz="2000" b="1" dirty="0" smtClean="0">
                <a:solidFill>
                  <a:srgbClr val="000099"/>
                </a:solidFill>
              </a:rPr>
              <a:t> СПИСОК ЛИТЕРАТУРЫ:</a:t>
            </a:r>
            <a:r>
              <a:rPr lang="ru-RU" sz="2000" dirty="0">
                <a:solidFill>
                  <a:srgbClr val="000099"/>
                </a:solidFill>
              </a:rPr>
              <a:t/>
            </a:r>
            <a:br>
              <a:rPr lang="ru-RU" sz="2000" dirty="0">
                <a:solidFill>
                  <a:srgbClr val="000099"/>
                </a:solidFill>
              </a:rPr>
            </a:br>
            <a:r>
              <a:rPr lang="ru-RU" sz="2000" dirty="0" smtClean="0">
                <a:solidFill>
                  <a:srgbClr val="000099"/>
                </a:solidFill>
              </a:rPr>
              <a:t>1. </a:t>
            </a:r>
            <a:r>
              <a:rPr lang="ru-RU" sz="2000" dirty="0" err="1" smtClean="0">
                <a:solidFill>
                  <a:srgbClr val="000099"/>
                </a:solidFill>
              </a:rPr>
              <a:t>Андриенко</a:t>
            </a:r>
            <a:r>
              <a:rPr lang="ru-RU" sz="2000" dirty="0" smtClean="0">
                <a:solidFill>
                  <a:srgbClr val="000099"/>
                </a:solidFill>
              </a:rPr>
              <a:t> </a:t>
            </a:r>
            <a:r>
              <a:rPr lang="ru-RU" sz="2000" dirty="0">
                <a:solidFill>
                  <a:srgbClr val="000099"/>
                </a:solidFill>
              </a:rPr>
              <a:t>Н.К. «Игра в экологическом образовании дошкольников»</a:t>
            </a:r>
            <a:br>
              <a:rPr lang="ru-RU" sz="2000" dirty="0">
                <a:solidFill>
                  <a:srgbClr val="000099"/>
                </a:solidFill>
              </a:rPr>
            </a:br>
            <a:r>
              <a:rPr lang="ru-RU" sz="2000" dirty="0" smtClean="0">
                <a:solidFill>
                  <a:srgbClr val="000099"/>
                </a:solidFill>
              </a:rPr>
              <a:t>2. </a:t>
            </a:r>
            <a:r>
              <a:rPr lang="ru-RU" sz="2000" dirty="0" err="1" smtClean="0">
                <a:solidFill>
                  <a:srgbClr val="000099"/>
                </a:solidFill>
              </a:rPr>
              <a:t>Афимьина</a:t>
            </a:r>
            <a:r>
              <a:rPr lang="ru-RU" sz="2000" dirty="0" smtClean="0">
                <a:solidFill>
                  <a:srgbClr val="000099"/>
                </a:solidFill>
              </a:rPr>
              <a:t> </a:t>
            </a:r>
            <a:r>
              <a:rPr lang="ru-RU" sz="2000" dirty="0">
                <a:solidFill>
                  <a:srgbClr val="000099"/>
                </a:solidFill>
              </a:rPr>
              <a:t>В.С. «Маленькие экологи. Занятия во второй младшей группе»</a:t>
            </a:r>
            <a:br>
              <a:rPr lang="ru-RU" sz="2000" dirty="0">
                <a:solidFill>
                  <a:srgbClr val="000099"/>
                </a:solidFill>
              </a:rPr>
            </a:br>
            <a:r>
              <a:rPr lang="ru-RU" sz="2000" dirty="0" smtClean="0">
                <a:solidFill>
                  <a:srgbClr val="000099"/>
                </a:solidFill>
              </a:rPr>
              <a:t>3. Баранникова </a:t>
            </a:r>
            <a:r>
              <a:rPr lang="ru-RU" sz="2000" dirty="0">
                <a:solidFill>
                  <a:srgbClr val="000099"/>
                </a:solidFill>
              </a:rPr>
              <a:t>Э.Э. «Игры-сказки в экологическом образовании»</a:t>
            </a:r>
            <a:br>
              <a:rPr lang="ru-RU" sz="2000" dirty="0">
                <a:solidFill>
                  <a:srgbClr val="000099"/>
                </a:solidFill>
              </a:rPr>
            </a:br>
            <a:r>
              <a:rPr lang="ru-RU" sz="2000" dirty="0" smtClean="0">
                <a:solidFill>
                  <a:srgbClr val="000099"/>
                </a:solidFill>
              </a:rPr>
              <a:t>4. Богданец </a:t>
            </a:r>
            <a:r>
              <a:rPr lang="ru-RU" sz="2000" dirty="0">
                <a:solidFill>
                  <a:srgbClr val="000099"/>
                </a:solidFill>
              </a:rPr>
              <a:t>Т.П. «Как развивать экологическое мышление дошкольников в игре»</a:t>
            </a:r>
            <a:br>
              <a:rPr lang="ru-RU" sz="2000" dirty="0">
                <a:solidFill>
                  <a:srgbClr val="000099"/>
                </a:solidFill>
              </a:rPr>
            </a:br>
            <a:r>
              <a:rPr lang="ru-RU" sz="2000" dirty="0" smtClean="0">
                <a:solidFill>
                  <a:srgbClr val="000099"/>
                </a:solidFill>
              </a:rPr>
              <a:t>5. </a:t>
            </a:r>
            <a:r>
              <a:rPr lang="ru-RU" sz="2000" dirty="0" err="1" smtClean="0">
                <a:solidFill>
                  <a:srgbClr val="000099"/>
                </a:solidFill>
              </a:rPr>
              <a:t>Веракса</a:t>
            </a:r>
            <a:r>
              <a:rPr lang="ru-RU" sz="2000" dirty="0" smtClean="0">
                <a:solidFill>
                  <a:srgbClr val="000099"/>
                </a:solidFill>
              </a:rPr>
              <a:t> </a:t>
            </a:r>
            <a:r>
              <a:rPr lang="ru-RU" sz="2000" dirty="0">
                <a:solidFill>
                  <a:srgbClr val="000099"/>
                </a:solidFill>
              </a:rPr>
              <a:t>Н.Е. «Работа над проектами в детском саду»</a:t>
            </a:r>
            <a:br>
              <a:rPr lang="ru-RU" sz="2000" dirty="0">
                <a:solidFill>
                  <a:srgbClr val="000099"/>
                </a:solidFill>
              </a:rPr>
            </a:br>
            <a:r>
              <a:rPr lang="ru-RU" sz="2000" dirty="0" smtClean="0">
                <a:solidFill>
                  <a:srgbClr val="000099"/>
                </a:solidFill>
              </a:rPr>
              <a:t>6. </a:t>
            </a:r>
            <a:r>
              <a:rPr lang="ru-RU" sz="2000" dirty="0" err="1" smtClean="0">
                <a:solidFill>
                  <a:srgbClr val="000099"/>
                </a:solidFill>
              </a:rPr>
              <a:t>Воронкевич</a:t>
            </a:r>
            <a:r>
              <a:rPr lang="ru-RU" sz="2000" dirty="0" smtClean="0">
                <a:solidFill>
                  <a:srgbClr val="000099"/>
                </a:solidFill>
              </a:rPr>
              <a:t> </a:t>
            </a:r>
            <a:r>
              <a:rPr lang="ru-RU" sz="2000" dirty="0">
                <a:solidFill>
                  <a:srgbClr val="000099"/>
                </a:solidFill>
              </a:rPr>
              <a:t>О.А. «Добро пожаловать в экологию»</a:t>
            </a:r>
            <a:br>
              <a:rPr lang="ru-RU" sz="2000" dirty="0">
                <a:solidFill>
                  <a:srgbClr val="000099"/>
                </a:solidFill>
              </a:rPr>
            </a:br>
            <a:r>
              <a:rPr lang="ru-RU" sz="2000" dirty="0" smtClean="0">
                <a:solidFill>
                  <a:srgbClr val="000099"/>
                </a:solidFill>
              </a:rPr>
              <a:t>7. Иванова </a:t>
            </a:r>
            <a:r>
              <a:rPr lang="ru-RU" sz="2000" dirty="0">
                <a:solidFill>
                  <a:srgbClr val="000099"/>
                </a:solidFill>
              </a:rPr>
              <a:t>Г.А. «Водичка, водичка, умой моё </a:t>
            </a:r>
            <a:r>
              <a:rPr lang="ru-RU" sz="2000" dirty="0" err="1">
                <a:solidFill>
                  <a:srgbClr val="000099"/>
                </a:solidFill>
              </a:rPr>
              <a:t>личко</a:t>
            </a:r>
            <a:r>
              <a:rPr lang="ru-RU" sz="2000" dirty="0">
                <a:solidFill>
                  <a:srgbClr val="000099"/>
                </a:solidFill>
              </a:rPr>
              <a:t>» Экологическое воспитание младших дошкольников средствами народной педагогики»</a:t>
            </a:r>
            <a:br>
              <a:rPr lang="ru-RU" sz="2000" dirty="0">
                <a:solidFill>
                  <a:srgbClr val="000099"/>
                </a:solidFill>
              </a:rPr>
            </a:br>
            <a:r>
              <a:rPr lang="ru-RU" sz="2000" dirty="0" smtClean="0">
                <a:solidFill>
                  <a:srgbClr val="000099"/>
                </a:solidFill>
              </a:rPr>
              <a:t>8. Иванова </a:t>
            </a:r>
            <a:r>
              <a:rPr lang="ru-RU" sz="2000" dirty="0">
                <a:solidFill>
                  <a:srgbClr val="000099"/>
                </a:solidFill>
              </a:rPr>
              <a:t>Е.А. «Комнатные растения в ДОУ: развитие естественнонаучных представлений у детей»</a:t>
            </a:r>
            <a:br>
              <a:rPr lang="ru-RU" sz="2000" dirty="0">
                <a:solidFill>
                  <a:srgbClr val="000099"/>
                </a:solidFill>
              </a:rPr>
            </a:br>
            <a:r>
              <a:rPr lang="ru-RU" sz="2000" dirty="0" smtClean="0">
                <a:solidFill>
                  <a:srgbClr val="000099"/>
                </a:solidFill>
              </a:rPr>
              <a:t>9. </a:t>
            </a:r>
            <a:r>
              <a:rPr lang="ru-RU" sz="2000" dirty="0" err="1" smtClean="0">
                <a:solidFill>
                  <a:srgbClr val="000099"/>
                </a:solidFill>
              </a:rPr>
              <a:t>Курашова</a:t>
            </a:r>
            <a:r>
              <a:rPr lang="ru-RU" sz="2000" dirty="0" smtClean="0">
                <a:solidFill>
                  <a:srgbClr val="000099"/>
                </a:solidFill>
              </a:rPr>
              <a:t> </a:t>
            </a:r>
            <a:r>
              <a:rPr lang="ru-RU" sz="2000" dirty="0">
                <a:solidFill>
                  <a:srgbClr val="000099"/>
                </a:solidFill>
              </a:rPr>
              <a:t>В. «Методика экологического воспитания средствами фольклора»</a:t>
            </a:r>
            <a:br>
              <a:rPr lang="ru-RU" sz="2000" dirty="0">
                <a:solidFill>
                  <a:srgbClr val="000099"/>
                </a:solidFill>
              </a:rPr>
            </a:br>
            <a:r>
              <a:rPr lang="ru-RU" sz="2000" dirty="0" smtClean="0">
                <a:solidFill>
                  <a:srgbClr val="000099"/>
                </a:solidFill>
              </a:rPr>
              <a:t>10. </a:t>
            </a:r>
            <a:r>
              <a:rPr lang="ru-RU" sz="2000" dirty="0" err="1" smtClean="0">
                <a:solidFill>
                  <a:srgbClr val="000099"/>
                </a:solidFill>
              </a:rPr>
              <a:t>Любарова</a:t>
            </a:r>
            <a:r>
              <a:rPr lang="ru-RU" sz="2000" dirty="0" smtClean="0">
                <a:solidFill>
                  <a:srgbClr val="000099"/>
                </a:solidFill>
              </a:rPr>
              <a:t> </a:t>
            </a:r>
            <a:r>
              <a:rPr lang="ru-RU" sz="2000" dirty="0">
                <a:solidFill>
                  <a:srgbClr val="000099"/>
                </a:solidFill>
              </a:rPr>
              <a:t>В. «Мир комнатных растений»</a:t>
            </a:r>
            <a:br>
              <a:rPr lang="ru-RU" sz="2000" dirty="0">
                <a:solidFill>
                  <a:srgbClr val="000099"/>
                </a:solidFill>
              </a:rPr>
            </a:br>
            <a:r>
              <a:rPr lang="ru-RU" sz="2000" dirty="0" smtClean="0">
                <a:solidFill>
                  <a:srgbClr val="000099"/>
                </a:solidFill>
              </a:rPr>
              <a:t>11. Румянцева </a:t>
            </a:r>
            <a:r>
              <a:rPr lang="ru-RU" sz="2000" dirty="0">
                <a:solidFill>
                  <a:srgbClr val="000099"/>
                </a:solidFill>
              </a:rPr>
              <a:t>И. «Садик для </a:t>
            </a:r>
            <a:r>
              <a:rPr lang="ru-RU" sz="2000" dirty="0" err="1">
                <a:solidFill>
                  <a:srgbClr val="000099"/>
                </a:solidFill>
              </a:rPr>
              <a:t>Дюймовочки</a:t>
            </a:r>
            <a:r>
              <a:rPr lang="ru-RU" sz="2000" dirty="0">
                <a:solidFill>
                  <a:srgbClr val="000099"/>
                </a:solidFill>
              </a:rPr>
              <a:t>». Занятия для детей от трёх лет.</a:t>
            </a:r>
            <a:br>
              <a:rPr lang="ru-RU" sz="2000" dirty="0">
                <a:solidFill>
                  <a:srgbClr val="000099"/>
                </a:solidFill>
              </a:rPr>
            </a:br>
            <a:r>
              <a:rPr lang="ru-RU" sz="2000" dirty="0" smtClean="0">
                <a:solidFill>
                  <a:srgbClr val="000099"/>
                </a:solidFill>
              </a:rPr>
              <a:t>12. Рыжова </a:t>
            </a:r>
            <a:r>
              <a:rPr lang="ru-RU" sz="2000" dirty="0">
                <a:solidFill>
                  <a:srgbClr val="000099"/>
                </a:solidFill>
              </a:rPr>
              <a:t>Н. «Экологические сказки»</a:t>
            </a:r>
            <a:br>
              <a:rPr lang="ru-RU" sz="2000" dirty="0">
                <a:solidFill>
                  <a:srgbClr val="000099"/>
                </a:solidFill>
              </a:rPr>
            </a:br>
            <a:r>
              <a:rPr lang="ru-RU" sz="2000" dirty="0" smtClean="0">
                <a:solidFill>
                  <a:srgbClr val="000099"/>
                </a:solidFill>
              </a:rPr>
              <a:t>13. </a:t>
            </a:r>
            <a:r>
              <a:rPr lang="ru-RU" sz="2000" dirty="0" err="1" smtClean="0">
                <a:solidFill>
                  <a:srgbClr val="000099"/>
                </a:solidFill>
              </a:rPr>
              <a:t>Смышляева</a:t>
            </a:r>
            <a:r>
              <a:rPr lang="ru-RU" sz="2000" dirty="0" smtClean="0">
                <a:solidFill>
                  <a:srgbClr val="000099"/>
                </a:solidFill>
              </a:rPr>
              <a:t> </a:t>
            </a:r>
            <a:r>
              <a:rPr lang="ru-RU" sz="2000" dirty="0">
                <a:solidFill>
                  <a:srgbClr val="000099"/>
                </a:solidFill>
              </a:rPr>
              <a:t>С.А. «Комнатные растения – наши друзья»</a:t>
            </a:r>
            <a:br>
              <a:rPr lang="ru-RU" sz="2000" dirty="0">
                <a:solidFill>
                  <a:srgbClr val="000099"/>
                </a:solidFill>
              </a:rPr>
            </a:br>
            <a:r>
              <a:rPr lang="ru-RU" sz="2000" dirty="0" smtClean="0">
                <a:solidFill>
                  <a:srgbClr val="000099"/>
                </a:solidFill>
              </a:rPr>
              <a:t>14. Тихонова </a:t>
            </a:r>
            <a:r>
              <a:rPr lang="ru-RU" sz="2000" dirty="0">
                <a:solidFill>
                  <a:srgbClr val="000099"/>
                </a:solidFill>
              </a:rPr>
              <a:t>О. «Уроки любования»</a:t>
            </a:r>
            <a:br>
              <a:rPr lang="ru-RU" sz="2000" dirty="0">
                <a:solidFill>
                  <a:srgbClr val="000099"/>
                </a:solidFill>
              </a:rPr>
            </a:br>
            <a:r>
              <a:rPr lang="ru-RU" sz="2000" dirty="0" smtClean="0">
                <a:solidFill>
                  <a:srgbClr val="000099"/>
                </a:solidFill>
              </a:rPr>
              <a:t>15. «Экологические </a:t>
            </a:r>
            <a:r>
              <a:rPr lang="ru-RU" sz="2000" dirty="0">
                <a:solidFill>
                  <a:srgbClr val="000099"/>
                </a:solidFill>
              </a:rPr>
              <a:t>проекты с детьми – реальность и сказка на одном пространстве» Д/О№12</a:t>
            </a:r>
            <a:r>
              <a:rPr lang="ru-RU" dirty="0"/>
              <a:t/>
            </a:r>
            <a:br>
              <a:rPr lang="ru-RU" dirty="0"/>
            </a:b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50000">
              <a:schemeClr val="accent1">
                <a:tint val="44500"/>
                <a:satMod val="160000"/>
              </a:schemeClr>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72518" cy="6083320"/>
          </a:xfrm>
        </p:spPr>
        <p:txBody>
          <a:bodyPr>
            <a:normAutofit/>
          </a:bodyPr>
          <a:lstStyle/>
          <a:p>
            <a:r>
              <a:rPr lang="ru-RU" sz="3600" b="1" dirty="0">
                <a:solidFill>
                  <a:srgbClr val="000099"/>
                </a:solidFill>
                <a:latin typeface="Bookman Old Style" pitchFamily="18" charset="0"/>
              </a:rPr>
              <a:t> </a:t>
            </a:r>
            <a:r>
              <a:rPr lang="ru-RU" sz="3600" b="1" dirty="0" smtClean="0">
                <a:solidFill>
                  <a:srgbClr val="000099"/>
                </a:solidFill>
                <a:latin typeface="Bookman Old Style" pitchFamily="18" charset="0"/>
              </a:rPr>
              <a:t>«Мир</a:t>
            </a:r>
            <a:r>
              <a:rPr lang="ru-RU" sz="3600" b="1" dirty="0">
                <a:solidFill>
                  <a:srgbClr val="000099"/>
                </a:solidFill>
                <a:latin typeface="Bookman Old Style" pitchFamily="18" charset="0"/>
              </a:rPr>
              <a:t>, окружающий ребенка - это прежде всего мир </a:t>
            </a:r>
            <a:r>
              <a:rPr lang="ru-RU" sz="3600" b="1" dirty="0" smtClean="0">
                <a:solidFill>
                  <a:srgbClr val="000099"/>
                </a:solidFill>
                <a:latin typeface="Bookman Old Style" pitchFamily="18" charset="0"/>
              </a:rPr>
              <a:t>природы</a:t>
            </a:r>
            <a:br>
              <a:rPr lang="ru-RU" sz="3600" b="1" dirty="0" smtClean="0">
                <a:solidFill>
                  <a:srgbClr val="000099"/>
                </a:solidFill>
                <a:latin typeface="Bookman Old Style" pitchFamily="18" charset="0"/>
              </a:rPr>
            </a:br>
            <a:r>
              <a:rPr lang="ru-RU" sz="3600" b="1" dirty="0" smtClean="0">
                <a:solidFill>
                  <a:srgbClr val="000099"/>
                </a:solidFill>
                <a:latin typeface="Bookman Old Style" pitchFamily="18" charset="0"/>
              </a:rPr>
              <a:t> </a:t>
            </a:r>
            <a:r>
              <a:rPr lang="ru-RU" sz="3600" b="1" dirty="0">
                <a:solidFill>
                  <a:srgbClr val="000099"/>
                </a:solidFill>
                <a:latin typeface="Bookman Old Style" pitchFamily="18" charset="0"/>
              </a:rPr>
              <a:t>с безграничным богатством явлений, с неисчерпаемой красотой» </a:t>
            </a:r>
            <a:r>
              <a:rPr lang="ru-RU" sz="3600" b="1" dirty="0" smtClean="0">
                <a:solidFill>
                  <a:srgbClr val="000099"/>
                </a:solidFill>
                <a:latin typeface="Bookman Old Style" pitchFamily="18" charset="0"/>
              </a:rPr>
              <a:t/>
            </a:r>
            <a:br>
              <a:rPr lang="ru-RU" sz="3600" b="1" dirty="0" smtClean="0">
                <a:solidFill>
                  <a:srgbClr val="000099"/>
                </a:solidFill>
                <a:latin typeface="Bookman Old Style" pitchFamily="18" charset="0"/>
              </a:rPr>
            </a:br>
            <a:r>
              <a:rPr lang="ru-RU" sz="3600" b="1" dirty="0">
                <a:solidFill>
                  <a:srgbClr val="000099"/>
                </a:solidFill>
                <a:latin typeface="Bookman Old Style" pitchFamily="18" charset="0"/>
              </a:rPr>
              <a:t> </a:t>
            </a:r>
            <a:r>
              <a:rPr lang="ru-RU" sz="3600" b="1" dirty="0" smtClean="0">
                <a:solidFill>
                  <a:srgbClr val="000099"/>
                </a:solidFill>
                <a:latin typeface="Bookman Old Style" pitchFamily="18" charset="0"/>
              </a:rPr>
              <a:t> </a:t>
            </a:r>
            <a:r>
              <a:rPr lang="ru-RU" dirty="0" smtClean="0"/>
              <a:t>                                            </a:t>
            </a:r>
            <a:r>
              <a:rPr lang="ru-RU" i="1" dirty="0" smtClean="0">
                <a:solidFill>
                  <a:srgbClr val="000099"/>
                </a:solidFill>
                <a:latin typeface="Bookman Old Style" pitchFamily="18" charset="0"/>
              </a:rPr>
              <a:t>В.А.Сухомлинский</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Рисунок 4" descr="ребенок с бабочкой.jpg"/>
          <p:cNvPicPr>
            <a:picLocks noGrp="1" noChangeAspect="1"/>
          </p:cNvPicPr>
          <p:nvPr>
            <p:ph type="pic" idx="1"/>
          </p:nvPr>
        </p:nvPicPr>
        <p:blipFill>
          <a:blip r:embed="rId2" cstate="print"/>
          <a:srcRect l="14213" r="14213"/>
          <a:stretch>
            <a:fillRect/>
          </a:stretch>
        </p:blipFill>
        <p:spPr>
          <a:xfrm>
            <a:off x="500034" y="357166"/>
            <a:ext cx="8096828" cy="6072621"/>
          </a:xfrm>
        </p:spPr>
      </p:pic>
      <p:sp>
        <p:nvSpPr>
          <p:cNvPr id="4" name="Текст 3"/>
          <p:cNvSpPr>
            <a:spLocks noGrp="1"/>
          </p:cNvSpPr>
          <p:nvPr>
            <p:ph type="body" sz="half" idx="2"/>
          </p:nvPr>
        </p:nvSpPr>
        <p:spPr/>
        <p:txBody>
          <a:bodyPr/>
          <a:lstStyle/>
          <a:p>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50000">
              <a:schemeClr val="accent1">
                <a:tint val="44500"/>
                <a:satMod val="160000"/>
              </a:schemeClr>
            </a:gs>
            <a:gs pos="100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26196"/>
          </a:xfrm>
        </p:spPr>
        <p:txBody>
          <a:bodyPr>
            <a:normAutofit fontScale="90000"/>
          </a:bodyPr>
          <a:lstStyle/>
          <a:p>
            <a:r>
              <a:rPr lang="ru-RU" sz="3600" b="1" dirty="0">
                <a:solidFill>
                  <a:srgbClr val="000099"/>
                </a:solidFill>
                <a:latin typeface="Bookman Old Style" pitchFamily="18" charset="0"/>
              </a:rPr>
              <a:t>«В период дошкольного детства, в  процессе целенаправленного педагогического воздействия у детей можно сформировать начала экологической культуры: осознанно – правильное отношение к явлениям, объектам  живой и неживой природы, которые составляют их непосредственное окружение в этот период жизни»</a:t>
            </a:r>
            <a:r>
              <a:rPr lang="ru-RU" dirty="0"/>
              <a:t>  </a:t>
            </a:r>
            <a:r>
              <a:rPr lang="ru-RU" i="1" dirty="0">
                <a:solidFill>
                  <a:srgbClr val="000099"/>
                </a:solidFill>
              </a:rPr>
              <a:t>С. Николаева.</a:t>
            </a:r>
            <a:r>
              <a:rPr lang="ru-RU" dirty="0"/>
              <a:t> </a:t>
            </a:r>
            <a:br>
              <a:rPr lang="ru-RU" dirty="0"/>
            </a:b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descr="SAM_2112.JPG"/>
          <p:cNvPicPr>
            <a:picLocks noChangeAspect="1"/>
          </p:cNvPicPr>
          <p:nvPr/>
        </p:nvPicPr>
        <p:blipFill>
          <a:blip r:embed="rId2" cstate="print"/>
          <a:stretch>
            <a:fillRect/>
          </a:stretch>
        </p:blipFill>
        <p:spPr>
          <a:xfrm>
            <a:off x="500034" y="285728"/>
            <a:ext cx="8143931" cy="610794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50000">
              <a:schemeClr val="accent1">
                <a:tint val="44500"/>
                <a:satMod val="160000"/>
              </a:schemeClr>
            </a:gs>
            <a:gs pos="100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940444"/>
          </a:xfrm>
        </p:spPr>
        <p:txBody>
          <a:bodyPr>
            <a:normAutofit/>
          </a:bodyPr>
          <a:lstStyle/>
          <a:p>
            <a:r>
              <a:rPr lang="ru-RU" sz="4000" b="1" dirty="0" smtClean="0">
                <a:solidFill>
                  <a:srgbClr val="000099"/>
                </a:solidFill>
                <a:latin typeface="Bookman Old Style" pitchFamily="18" charset="0"/>
              </a:rPr>
              <a:t>«Разве </a:t>
            </a:r>
            <a:r>
              <a:rPr lang="ru-RU" sz="4000" b="1" dirty="0">
                <a:solidFill>
                  <a:srgbClr val="000099"/>
                </a:solidFill>
                <a:latin typeface="Bookman Old Style" pitchFamily="18" charset="0"/>
              </a:rPr>
              <a:t>я не понимаю незабудку: ведь я и весь мир чувствую при встрече с незабудкой, а спроси, сколько в ней лепестков – не скажу. Неужели вы пошлете меня изучать незабудку?» </a:t>
            </a:r>
            <a:r>
              <a:rPr lang="ru-RU" dirty="0" smtClean="0"/>
              <a:t/>
            </a:r>
            <a:br>
              <a:rPr lang="ru-RU" dirty="0" smtClean="0"/>
            </a:br>
            <a:r>
              <a:rPr lang="ru-RU" i="1" dirty="0" smtClean="0">
                <a:solidFill>
                  <a:srgbClr val="000099"/>
                </a:solidFill>
              </a:rPr>
              <a:t>М.Пришвин</a:t>
            </a:r>
            <a:endParaRPr lang="ru-RU" i="1" dirty="0">
              <a:solidFill>
                <a:srgbClr val="000099"/>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девочка с цветком.jpg"/>
          <p:cNvPicPr>
            <a:picLocks noGrp="1" noChangeAspect="1"/>
          </p:cNvPicPr>
          <p:nvPr>
            <p:ph idx="1"/>
          </p:nvPr>
        </p:nvPicPr>
        <p:blipFill>
          <a:blip r:embed="rId2" cstate="print"/>
          <a:stretch>
            <a:fillRect/>
          </a:stretch>
        </p:blipFill>
        <p:spPr>
          <a:xfrm>
            <a:off x="500034" y="285728"/>
            <a:ext cx="8143932" cy="6324272"/>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мама с реб.jpg"/>
          <p:cNvPicPr>
            <a:picLocks noGrp="1" noChangeAspect="1"/>
          </p:cNvPicPr>
          <p:nvPr>
            <p:ph idx="1"/>
          </p:nvPr>
        </p:nvPicPr>
        <p:blipFill>
          <a:blip r:embed="rId2" cstate="print"/>
          <a:stretch>
            <a:fillRect/>
          </a:stretch>
        </p:blipFill>
        <p:spPr>
          <a:xfrm>
            <a:off x="285720" y="357166"/>
            <a:ext cx="4185699" cy="2857520"/>
          </a:xfrm>
        </p:spPr>
      </p:pic>
      <p:pic>
        <p:nvPicPr>
          <p:cNvPr id="5" name="Рисунок 4" descr="мама с реб1.jpg"/>
          <p:cNvPicPr>
            <a:picLocks noChangeAspect="1"/>
          </p:cNvPicPr>
          <p:nvPr/>
        </p:nvPicPr>
        <p:blipFill>
          <a:blip r:embed="rId3" cstate="print"/>
          <a:stretch>
            <a:fillRect/>
          </a:stretch>
        </p:blipFill>
        <p:spPr>
          <a:xfrm>
            <a:off x="4643438" y="357167"/>
            <a:ext cx="4286280" cy="2857520"/>
          </a:xfrm>
          <a:prstGeom prst="rect">
            <a:avLst/>
          </a:prstGeom>
        </p:spPr>
      </p:pic>
      <p:pic>
        <p:nvPicPr>
          <p:cNvPr id="6" name="Рисунок 5" descr="мама с реб2.jpg"/>
          <p:cNvPicPr>
            <a:picLocks noChangeAspect="1"/>
          </p:cNvPicPr>
          <p:nvPr/>
        </p:nvPicPr>
        <p:blipFill>
          <a:blip r:embed="rId4" cstate="print"/>
          <a:stretch>
            <a:fillRect/>
          </a:stretch>
        </p:blipFill>
        <p:spPr>
          <a:xfrm>
            <a:off x="285720" y="3429000"/>
            <a:ext cx="4214842" cy="3071834"/>
          </a:xfrm>
          <a:prstGeom prst="rect">
            <a:avLst/>
          </a:prstGeom>
        </p:spPr>
      </p:pic>
      <p:pic>
        <p:nvPicPr>
          <p:cNvPr id="7" name="Рисунок 6" descr="кролик.jpg"/>
          <p:cNvPicPr>
            <a:picLocks noChangeAspect="1"/>
          </p:cNvPicPr>
          <p:nvPr/>
        </p:nvPicPr>
        <p:blipFill>
          <a:blip r:embed="rId5" cstate="print"/>
          <a:stretch>
            <a:fillRect/>
          </a:stretch>
        </p:blipFill>
        <p:spPr>
          <a:xfrm>
            <a:off x="4572000" y="3429000"/>
            <a:ext cx="4357147" cy="307183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SAM_2113.JPG"/>
          <p:cNvPicPr>
            <a:picLocks noGrp="1" noChangeAspect="1"/>
          </p:cNvPicPr>
          <p:nvPr>
            <p:ph idx="1"/>
          </p:nvPr>
        </p:nvPicPr>
        <p:blipFill>
          <a:blip r:embed="rId2" cstate="print"/>
          <a:stretch>
            <a:fillRect/>
          </a:stretch>
        </p:blipFill>
        <p:spPr>
          <a:xfrm>
            <a:off x="428596" y="285728"/>
            <a:ext cx="8382059" cy="6286544"/>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100</Words>
  <Application>Microsoft Office PowerPoint</Application>
  <PresentationFormat>Экран (4:3)</PresentationFormat>
  <Paragraphs>10</Paragraphs>
  <Slides>15</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Слайд 1</vt:lpstr>
      <vt:lpstr> «Мир, окружающий ребенка - это прежде всего мир природы  с безграничным богатством явлений, с неисчерпаемой красотой»                                                В.А.Сухомлинский</vt:lpstr>
      <vt:lpstr>Слайд 3</vt:lpstr>
      <vt:lpstr>«В период дошкольного детства, в  процессе целенаправленного педагогического воздействия у детей можно сформировать начала экологической культуры: осознанно – правильное отношение к явлениям, объектам  живой и неживой природы, которые составляют их непосредственное окружение в этот период жизни»  С. Николаева.  </vt:lpstr>
      <vt:lpstr>Слайд 5</vt:lpstr>
      <vt:lpstr>«Разве я не понимаю незабудку: ведь я и весь мир чувствую при встрече с незабудкой, а спроси, сколько в ней лепестков – не скажу. Неужели вы пошлете меня изучать незабудку?»  М.Пришвин</vt:lpstr>
      <vt:lpstr>Слайд 7</vt:lpstr>
      <vt:lpstr>Слайд 8</vt:lpstr>
      <vt:lpstr>Слайд 9</vt:lpstr>
      <vt:lpstr>Слайд 10</vt:lpstr>
      <vt:lpstr>Слайд 11</vt:lpstr>
      <vt:lpstr>Слайд 12</vt:lpstr>
      <vt:lpstr>Приемы, способствующие усвоению детьми нравственных норм:</vt:lpstr>
      <vt:lpstr>Слайд 14</vt:lpstr>
      <vt:lpstr>                                                СПИСОК ЛИТЕРАТУРЫ: 1. Андриенко Н.К. «Игра в экологическом образовании дошкольников» 2. Афимьина В.С. «Маленькие экологи. Занятия во второй младшей группе» 3. Баранникова Э.Э. «Игры-сказки в экологическом образовании» 4. Богданец Т.П. «Как развивать экологическое мышление дошкольников в игре» 5. Веракса Н.Е. «Работа над проектами в детском саду» 6. Воронкевич О.А. «Добро пожаловать в экологию» 7. Иванова Г.А. «Водичка, водичка, умой моё личко» Экологическое воспитание младших дошкольников средствами народной педагогики» 8. Иванова Е.А. «Комнатные растения в ДОУ: развитие естественнонаучных представлений у детей» 9. Курашова В. «Методика экологического воспитания средствами фольклора» 10. Любарова В. «Мир комнатных растений» 11. Румянцева И. «Садик для Дюймовочки». Занятия для детей от трёх лет. 12. Рыжова Н. «Экологические сказки» 13. Смышляева С.А. «Комнатные растения – наши друзья» 14. Тихонова О. «Уроки любования» 15. «Экологические проекты с детьми – реальность и сказка на одном пространстве» Д/О№12 </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Нравственно-экологическое воспитание младших дошкольников</dc:title>
  <dc:creator>ASUS</dc:creator>
  <cp:lastModifiedBy>DOU4</cp:lastModifiedBy>
  <cp:revision>21</cp:revision>
  <dcterms:created xsi:type="dcterms:W3CDTF">2015-05-23T12:38:18Z</dcterms:created>
  <dcterms:modified xsi:type="dcterms:W3CDTF">2019-03-04T15:56:24Z</dcterms:modified>
</cp:coreProperties>
</file>