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9" r:id="rId3"/>
    <p:sldId id="265" r:id="rId4"/>
    <p:sldId id="280" r:id="rId5"/>
    <p:sldId id="260" r:id="rId6"/>
    <p:sldId id="261" r:id="rId7"/>
    <p:sldId id="283" r:id="rId8"/>
    <p:sldId id="266" r:id="rId9"/>
    <p:sldId id="276" r:id="rId10"/>
    <p:sldId id="262" r:id="rId11"/>
    <p:sldId id="263" r:id="rId12"/>
    <p:sldId id="277" r:id="rId13"/>
    <p:sldId id="264" r:id="rId14"/>
    <p:sldId id="284" r:id="rId15"/>
    <p:sldId id="269" r:id="rId16"/>
    <p:sldId id="268" r:id="rId17"/>
    <p:sldId id="287" r:id="rId18"/>
    <p:sldId id="295" r:id="rId19"/>
    <p:sldId id="296" r:id="rId20"/>
    <p:sldId id="299" r:id="rId21"/>
    <p:sldId id="298" r:id="rId22"/>
    <p:sldId id="297" r:id="rId23"/>
    <p:sldId id="270" r:id="rId24"/>
    <p:sldId id="271" r:id="rId25"/>
    <p:sldId id="272" r:id="rId26"/>
    <p:sldId id="273" r:id="rId27"/>
    <p:sldId id="288" r:id="rId28"/>
    <p:sldId id="281" r:id="rId29"/>
    <p:sldId id="282" r:id="rId30"/>
    <p:sldId id="27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23" autoAdjust="0"/>
  </p:normalViewPr>
  <p:slideViewPr>
    <p:cSldViewPr>
      <p:cViewPr varScale="1">
        <p:scale>
          <a:sx n="106" d="100"/>
          <a:sy n="106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4BAD1B-980F-4EF3-8983-9C6C3E7F3F3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48CE93-09C1-4723-A1B4-409A8A677429}">
      <dgm:prSet phldrT="[Текст]" custT="1"/>
      <dgm:spPr/>
      <dgm:t>
        <a:bodyPr/>
        <a:lstStyle/>
        <a:p>
          <a:r>
            <a:rPr lang="ru-RU" sz="2400" b="1" dirty="0" smtClean="0">
              <a:latin typeface="Calibri" pitchFamily="34" charset="0"/>
              <a:cs typeface="Calibri" pitchFamily="34" charset="0"/>
            </a:rPr>
            <a:t>Констатирующий эксперимент, целью которого  являлось  выявление уровня развития выразительности речи у детей </a:t>
          </a:r>
          <a:r>
            <a:rPr lang="ru-RU" sz="2400" b="1" dirty="0" smtClean="0">
              <a:latin typeface="Calibri" pitchFamily="34" charset="0"/>
              <a:cs typeface="Calibri" pitchFamily="34" charset="0"/>
            </a:rPr>
            <a:t>5-6 </a:t>
          </a:r>
          <a:r>
            <a:rPr lang="ru-RU" sz="2400" b="1" dirty="0" smtClean="0">
              <a:latin typeface="Calibri" pitchFamily="34" charset="0"/>
              <a:cs typeface="Calibri" pitchFamily="34" charset="0"/>
            </a:rPr>
            <a:t>лет с ОНР.</a:t>
          </a:r>
          <a:endParaRPr lang="ru-RU" sz="2400" b="1" dirty="0">
            <a:latin typeface="Calibri" pitchFamily="34" charset="0"/>
            <a:cs typeface="Calibri" pitchFamily="34" charset="0"/>
          </a:endParaRPr>
        </a:p>
      </dgm:t>
    </dgm:pt>
    <dgm:pt modelId="{C636C9C1-AAB4-4C3A-93BA-0E9A3200E3FD}" type="parTrans" cxnId="{71E58D04-D443-49E6-A2B7-5671F6B2BDD9}">
      <dgm:prSet/>
      <dgm:spPr/>
      <dgm:t>
        <a:bodyPr/>
        <a:lstStyle/>
        <a:p>
          <a:endParaRPr lang="ru-RU"/>
        </a:p>
      </dgm:t>
    </dgm:pt>
    <dgm:pt modelId="{DB3D5AFC-61B8-457F-B9B7-5D65BD605028}" type="sibTrans" cxnId="{71E58D04-D443-49E6-A2B7-5671F6B2BDD9}">
      <dgm:prSet/>
      <dgm:spPr/>
      <dgm:t>
        <a:bodyPr/>
        <a:lstStyle/>
        <a:p>
          <a:endParaRPr lang="ru-RU"/>
        </a:p>
      </dgm:t>
    </dgm:pt>
    <dgm:pt modelId="{1A093EFF-DF69-4FD4-BB5A-C35255147C6A}">
      <dgm:prSet phldrT="[Текст]" custT="1"/>
      <dgm:spPr/>
      <dgm:t>
        <a:bodyPr/>
        <a:lstStyle/>
        <a:p>
          <a:r>
            <a:rPr lang="ru-RU" sz="2200" b="1" dirty="0" smtClean="0">
              <a:latin typeface="Calibri" pitchFamily="34" charset="0"/>
              <a:cs typeface="Calibri" pitchFamily="34" charset="0"/>
            </a:rPr>
            <a:t>Формирующий эксперимент, целью  которого  являлась апробация педагогических   условий развития выразительности   речи у   детей </a:t>
          </a:r>
          <a:r>
            <a:rPr lang="ru-RU" sz="2200" b="1" dirty="0" smtClean="0">
              <a:latin typeface="Calibri" pitchFamily="34" charset="0"/>
              <a:cs typeface="Calibri" pitchFamily="34" charset="0"/>
            </a:rPr>
            <a:t>5-6 </a:t>
          </a:r>
          <a:r>
            <a:rPr lang="ru-RU" sz="2200" b="1" dirty="0" smtClean="0">
              <a:latin typeface="Calibri" pitchFamily="34" charset="0"/>
              <a:cs typeface="Calibri" pitchFamily="34" charset="0"/>
            </a:rPr>
            <a:t>лет с ОНР в театрализованной деятельности.</a:t>
          </a:r>
          <a:endParaRPr lang="ru-RU" sz="2200" b="1" dirty="0">
            <a:latin typeface="Calibri" pitchFamily="34" charset="0"/>
            <a:cs typeface="Calibri" pitchFamily="34" charset="0"/>
          </a:endParaRPr>
        </a:p>
      </dgm:t>
    </dgm:pt>
    <dgm:pt modelId="{C83FD9E8-1503-4729-839A-85B04172AC68}" type="parTrans" cxnId="{A0E64832-F198-402E-9C56-B0519A3B6878}">
      <dgm:prSet/>
      <dgm:spPr/>
      <dgm:t>
        <a:bodyPr/>
        <a:lstStyle/>
        <a:p>
          <a:endParaRPr lang="ru-RU"/>
        </a:p>
      </dgm:t>
    </dgm:pt>
    <dgm:pt modelId="{42ED581F-0D52-4CB8-9F60-4635B6D06CCC}" type="sibTrans" cxnId="{A0E64832-F198-402E-9C56-B0519A3B6878}">
      <dgm:prSet/>
      <dgm:spPr/>
      <dgm:t>
        <a:bodyPr/>
        <a:lstStyle/>
        <a:p>
          <a:endParaRPr lang="ru-RU"/>
        </a:p>
      </dgm:t>
    </dgm:pt>
    <dgm:pt modelId="{39A4AFA2-1EAA-4280-B1C6-9A8F72C77878}">
      <dgm:prSet phldrT="[Текст]" custT="1"/>
      <dgm:spPr/>
      <dgm:t>
        <a:bodyPr/>
        <a:lstStyle/>
        <a:p>
          <a:r>
            <a:rPr lang="ru-RU" sz="2400" b="1" dirty="0" smtClean="0">
              <a:latin typeface="Calibri" pitchFamily="34" charset="0"/>
              <a:cs typeface="Calibri" pitchFamily="34" charset="0"/>
            </a:rPr>
            <a:t>Контрольный эксперимент, целью которого  являлось  выявление динамики развития выразительности речи у детей </a:t>
          </a:r>
          <a:r>
            <a:rPr lang="ru-RU" sz="2400" b="1" dirty="0" smtClean="0">
              <a:latin typeface="Calibri" pitchFamily="34" charset="0"/>
              <a:cs typeface="Calibri" pitchFamily="34" charset="0"/>
            </a:rPr>
            <a:t>5-6 </a:t>
          </a:r>
          <a:r>
            <a:rPr lang="ru-RU" sz="2400" b="1" dirty="0" smtClean="0">
              <a:latin typeface="Calibri" pitchFamily="34" charset="0"/>
              <a:cs typeface="Calibri" pitchFamily="34" charset="0"/>
            </a:rPr>
            <a:t>лет с ОНР.</a:t>
          </a:r>
          <a:endParaRPr lang="ru-RU" sz="2400" b="1" dirty="0">
            <a:latin typeface="Calibri" pitchFamily="34" charset="0"/>
            <a:cs typeface="Calibri" pitchFamily="34" charset="0"/>
          </a:endParaRPr>
        </a:p>
      </dgm:t>
    </dgm:pt>
    <dgm:pt modelId="{980442F1-76F6-4646-BF88-D6E78EF709F6}" type="parTrans" cxnId="{5125EC92-AADF-4E81-906E-8FFE7DC8897A}">
      <dgm:prSet/>
      <dgm:spPr/>
      <dgm:t>
        <a:bodyPr/>
        <a:lstStyle/>
        <a:p>
          <a:endParaRPr lang="ru-RU"/>
        </a:p>
      </dgm:t>
    </dgm:pt>
    <dgm:pt modelId="{E3494901-B5F8-4713-83A5-C8235F3C327D}" type="sibTrans" cxnId="{5125EC92-AADF-4E81-906E-8FFE7DC8897A}">
      <dgm:prSet/>
      <dgm:spPr/>
      <dgm:t>
        <a:bodyPr/>
        <a:lstStyle/>
        <a:p>
          <a:endParaRPr lang="ru-RU"/>
        </a:p>
      </dgm:t>
    </dgm:pt>
    <dgm:pt modelId="{FAE03DB8-F90F-454B-9AE6-61820667FBAE}" type="pres">
      <dgm:prSet presAssocID="{E34BAD1B-980F-4EF3-8983-9C6C3E7F3F3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862EBE-A453-4861-B43F-2450F7B6CE86}" type="pres">
      <dgm:prSet presAssocID="{E34BAD1B-980F-4EF3-8983-9C6C3E7F3F31}" presName="dummyMaxCanvas" presStyleCnt="0">
        <dgm:presLayoutVars/>
      </dgm:prSet>
      <dgm:spPr/>
    </dgm:pt>
    <dgm:pt modelId="{B1516B73-436B-4EFD-B121-D805E4FDD2CB}" type="pres">
      <dgm:prSet presAssocID="{E34BAD1B-980F-4EF3-8983-9C6C3E7F3F31}" presName="ThreeNodes_1" presStyleLbl="node1" presStyleIdx="0" presStyleCnt="3" custScaleY="106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820BFE-E57A-4B83-894A-7CA727A2EBEE}" type="pres">
      <dgm:prSet presAssocID="{E34BAD1B-980F-4EF3-8983-9C6C3E7F3F31}" presName="ThreeNodes_2" presStyleLbl="node1" presStyleIdx="1" presStyleCnt="3" custScaleY="106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48EAFF-7D4B-416B-87CB-7A50DF79B950}" type="pres">
      <dgm:prSet presAssocID="{E34BAD1B-980F-4EF3-8983-9C6C3E7F3F31}" presName="ThreeNodes_3" presStyleLbl="node1" presStyleIdx="2" presStyleCnt="3" custScaleY="1060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F8998-1944-4AAD-96A6-D5372B251C9A}" type="pres">
      <dgm:prSet presAssocID="{E34BAD1B-980F-4EF3-8983-9C6C3E7F3F31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47FF42-3C00-4532-A0FD-3C36075AD209}" type="pres">
      <dgm:prSet presAssocID="{E34BAD1B-980F-4EF3-8983-9C6C3E7F3F31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B53D12-4AE4-4CF8-AE4D-93AFA273995B}" type="pres">
      <dgm:prSet presAssocID="{E34BAD1B-980F-4EF3-8983-9C6C3E7F3F3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FA499-24F3-4217-9C2A-A781673B5CE0}" type="pres">
      <dgm:prSet presAssocID="{E34BAD1B-980F-4EF3-8983-9C6C3E7F3F3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17FA9-DCB3-44C1-A24A-54D06BCD08DB}" type="pres">
      <dgm:prSet presAssocID="{E34BAD1B-980F-4EF3-8983-9C6C3E7F3F3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125EC92-AADF-4E81-906E-8FFE7DC8897A}" srcId="{E34BAD1B-980F-4EF3-8983-9C6C3E7F3F31}" destId="{39A4AFA2-1EAA-4280-B1C6-9A8F72C77878}" srcOrd="2" destOrd="0" parTransId="{980442F1-76F6-4646-BF88-D6E78EF709F6}" sibTransId="{E3494901-B5F8-4713-83A5-C8235F3C327D}"/>
    <dgm:cxn modelId="{DBE1F996-6B4E-4A0E-B85E-21DD5978BC08}" type="presOf" srcId="{3648CE93-09C1-4723-A1B4-409A8A677429}" destId="{B1516B73-436B-4EFD-B121-D805E4FDD2CB}" srcOrd="0" destOrd="0" presId="urn:microsoft.com/office/officeart/2005/8/layout/vProcess5"/>
    <dgm:cxn modelId="{B18C253B-F3C0-4192-97A9-8F96CD62BB5E}" type="presOf" srcId="{1A093EFF-DF69-4FD4-BB5A-C35255147C6A}" destId="{23820BFE-E57A-4B83-894A-7CA727A2EBEE}" srcOrd="0" destOrd="0" presId="urn:microsoft.com/office/officeart/2005/8/layout/vProcess5"/>
    <dgm:cxn modelId="{8698AEC5-4622-4751-B2C8-CA1238634163}" type="presOf" srcId="{3648CE93-09C1-4723-A1B4-409A8A677429}" destId="{33B53D12-4AE4-4CF8-AE4D-93AFA273995B}" srcOrd="1" destOrd="0" presId="urn:microsoft.com/office/officeart/2005/8/layout/vProcess5"/>
    <dgm:cxn modelId="{B64C7447-604E-4B7A-B78B-B669CC725DF8}" type="presOf" srcId="{1A093EFF-DF69-4FD4-BB5A-C35255147C6A}" destId="{785FA499-24F3-4217-9C2A-A781673B5CE0}" srcOrd="1" destOrd="0" presId="urn:microsoft.com/office/officeart/2005/8/layout/vProcess5"/>
    <dgm:cxn modelId="{A0E64832-F198-402E-9C56-B0519A3B6878}" srcId="{E34BAD1B-980F-4EF3-8983-9C6C3E7F3F31}" destId="{1A093EFF-DF69-4FD4-BB5A-C35255147C6A}" srcOrd="1" destOrd="0" parTransId="{C83FD9E8-1503-4729-839A-85B04172AC68}" sibTransId="{42ED581F-0D52-4CB8-9F60-4635B6D06CCC}"/>
    <dgm:cxn modelId="{06632B03-901D-4CC9-ABB3-AD7B7687D079}" type="presOf" srcId="{39A4AFA2-1EAA-4280-B1C6-9A8F72C77878}" destId="{BCF17FA9-DCB3-44C1-A24A-54D06BCD08DB}" srcOrd="1" destOrd="0" presId="urn:microsoft.com/office/officeart/2005/8/layout/vProcess5"/>
    <dgm:cxn modelId="{0FAE5C54-E6EB-4C0D-8E7F-5945A2092230}" type="presOf" srcId="{E34BAD1B-980F-4EF3-8983-9C6C3E7F3F31}" destId="{FAE03DB8-F90F-454B-9AE6-61820667FBAE}" srcOrd="0" destOrd="0" presId="urn:microsoft.com/office/officeart/2005/8/layout/vProcess5"/>
    <dgm:cxn modelId="{E99DC357-1F48-4C2F-AD58-872F431D280A}" type="presOf" srcId="{39A4AFA2-1EAA-4280-B1C6-9A8F72C77878}" destId="{FF48EAFF-7D4B-416B-87CB-7A50DF79B950}" srcOrd="0" destOrd="0" presId="urn:microsoft.com/office/officeart/2005/8/layout/vProcess5"/>
    <dgm:cxn modelId="{002AF186-7B74-4975-A789-B60968CB5EF5}" type="presOf" srcId="{DB3D5AFC-61B8-457F-B9B7-5D65BD605028}" destId="{877F8998-1944-4AAD-96A6-D5372B251C9A}" srcOrd="0" destOrd="0" presId="urn:microsoft.com/office/officeart/2005/8/layout/vProcess5"/>
    <dgm:cxn modelId="{71E58D04-D443-49E6-A2B7-5671F6B2BDD9}" srcId="{E34BAD1B-980F-4EF3-8983-9C6C3E7F3F31}" destId="{3648CE93-09C1-4723-A1B4-409A8A677429}" srcOrd="0" destOrd="0" parTransId="{C636C9C1-AAB4-4C3A-93BA-0E9A3200E3FD}" sibTransId="{DB3D5AFC-61B8-457F-B9B7-5D65BD605028}"/>
    <dgm:cxn modelId="{1D2C92E7-A0FD-4A80-9614-6D21E86D4080}" type="presOf" srcId="{42ED581F-0D52-4CB8-9F60-4635B6D06CCC}" destId="{CE47FF42-3C00-4532-A0FD-3C36075AD209}" srcOrd="0" destOrd="0" presId="urn:microsoft.com/office/officeart/2005/8/layout/vProcess5"/>
    <dgm:cxn modelId="{BCE93975-CEB0-4BAB-A456-24C2F7C3588D}" type="presParOf" srcId="{FAE03DB8-F90F-454B-9AE6-61820667FBAE}" destId="{F9862EBE-A453-4861-B43F-2450F7B6CE86}" srcOrd="0" destOrd="0" presId="urn:microsoft.com/office/officeart/2005/8/layout/vProcess5"/>
    <dgm:cxn modelId="{22239485-FE98-43F0-BA24-AD98CDDE4061}" type="presParOf" srcId="{FAE03DB8-F90F-454B-9AE6-61820667FBAE}" destId="{B1516B73-436B-4EFD-B121-D805E4FDD2CB}" srcOrd="1" destOrd="0" presId="urn:microsoft.com/office/officeart/2005/8/layout/vProcess5"/>
    <dgm:cxn modelId="{BC8E9878-B9A6-46E8-9778-276861A3BE6F}" type="presParOf" srcId="{FAE03DB8-F90F-454B-9AE6-61820667FBAE}" destId="{23820BFE-E57A-4B83-894A-7CA727A2EBEE}" srcOrd="2" destOrd="0" presId="urn:microsoft.com/office/officeart/2005/8/layout/vProcess5"/>
    <dgm:cxn modelId="{86F92AB2-2F50-41FF-BE53-A7DB43B153A3}" type="presParOf" srcId="{FAE03DB8-F90F-454B-9AE6-61820667FBAE}" destId="{FF48EAFF-7D4B-416B-87CB-7A50DF79B950}" srcOrd="3" destOrd="0" presId="urn:microsoft.com/office/officeart/2005/8/layout/vProcess5"/>
    <dgm:cxn modelId="{B4D8372C-606D-42FF-B324-EBB9AF7808F7}" type="presParOf" srcId="{FAE03DB8-F90F-454B-9AE6-61820667FBAE}" destId="{877F8998-1944-4AAD-96A6-D5372B251C9A}" srcOrd="4" destOrd="0" presId="urn:microsoft.com/office/officeart/2005/8/layout/vProcess5"/>
    <dgm:cxn modelId="{62E54039-DCA6-44BC-BC9A-F37C6168CC40}" type="presParOf" srcId="{FAE03DB8-F90F-454B-9AE6-61820667FBAE}" destId="{CE47FF42-3C00-4532-A0FD-3C36075AD209}" srcOrd="5" destOrd="0" presId="urn:microsoft.com/office/officeart/2005/8/layout/vProcess5"/>
    <dgm:cxn modelId="{5530A377-B159-454F-B185-6DD13D442267}" type="presParOf" srcId="{FAE03DB8-F90F-454B-9AE6-61820667FBAE}" destId="{33B53D12-4AE4-4CF8-AE4D-93AFA273995B}" srcOrd="6" destOrd="0" presId="urn:microsoft.com/office/officeart/2005/8/layout/vProcess5"/>
    <dgm:cxn modelId="{72B74155-1B25-4303-ADD3-AFC4623551B7}" type="presParOf" srcId="{FAE03DB8-F90F-454B-9AE6-61820667FBAE}" destId="{785FA499-24F3-4217-9C2A-A781673B5CE0}" srcOrd="7" destOrd="0" presId="urn:microsoft.com/office/officeart/2005/8/layout/vProcess5"/>
    <dgm:cxn modelId="{9E44C4C4-BA12-4D8B-9862-69C90E57077F}" type="presParOf" srcId="{FAE03DB8-F90F-454B-9AE6-61820667FBAE}" destId="{BCF17FA9-DCB3-44C1-A24A-54D06BCD08D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16B73-436B-4EFD-B121-D805E4FDD2CB}">
      <dsp:nvSpPr>
        <dsp:cNvPr id="0" name=""/>
        <dsp:cNvSpPr/>
      </dsp:nvSpPr>
      <dsp:spPr>
        <a:xfrm>
          <a:off x="0" y="-51667"/>
          <a:ext cx="7169988" cy="1809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libri" pitchFamily="34" charset="0"/>
              <a:cs typeface="Calibri" pitchFamily="34" charset="0"/>
            </a:rPr>
            <a:t>Констатирующий эксперимент, целью которого  являлось  выявление уровня развития выразительности речи у детей </a:t>
          </a:r>
          <a:r>
            <a:rPr lang="ru-RU" sz="2400" b="1" kern="1200" dirty="0" smtClean="0">
              <a:latin typeface="Calibri" pitchFamily="34" charset="0"/>
              <a:cs typeface="Calibri" pitchFamily="34" charset="0"/>
            </a:rPr>
            <a:t>5-6 </a:t>
          </a:r>
          <a:r>
            <a:rPr lang="ru-RU" sz="2400" b="1" kern="1200" dirty="0" smtClean="0">
              <a:latin typeface="Calibri" pitchFamily="34" charset="0"/>
              <a:cs typeface="Calibri" pitchFamily="34" charset="0"/>
            </a:rPr>
            <a:t>лет с ОНР.</a:t>
          </a:r>
          <a:endParaRPr lang="ru-RU" sz="2400" b="1" kern="1200" dirty="0">
            <a:latin typeface="Calibri" pitchFamily="34" charset="0"/>
            <a:cs typeface="Calibri" pitchFamily="34" charset="0"/>
          </a:endParaRPr>
        </a:p>
      </dsp:txBody>
      <dsp:txXfrm>
        <a:off x="53011" y="1344"/>
        <a:ext cx="5322391" cy="1703901"/>
      </dsp:txXfrm>
    </dsp:sp>
    <dsp:sp modelId="{23820BFE-E57A-4B83-894A-7CA727A2EBEE}">
      <dsp:nvSpPr>
        <dsp:cNvPr id="0" name=""/>
        <dsp:cNvSpPr/>
      </dsp:nvSpPr>
      <dsp:spPr>
        <a:xfrm>
          <a:off x="632645" y="1939354"/>
          <a:ext cx="7169988" cy="1809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Calibri" pitchFamily="34" charset="0"/>
              <a:cs typeface="Calibri" pitchFamily="34" charset="0"/>
            </a:rPr>
            <a:t>Формирующий эксперимент, целью  которого  являлась апробация педагогических   условий развития выразительности   речи у   детей </a:t>
          </a:r>
          <a:r>
            <a:rPr lang="ru-RU" sz="2200" b="1" kern="1200" dirty="0" smtClean="0">
              <a:latin typeface="Calibri" pitchFamily="34" charset="0"/>
              <a:cs typeface="Calibri" pitchFamily="34" charset="0"/>
            </a:rPr>
            <a:t>5-6 </a:t>
          </a:r>
          <a:r>
            <a:rPr lang="ru-RU" sz="2200" b="1" kern="1200" dirty="0" smtClean="0">
              <a:latin typeface="Calibri" pitchFamily="34" charset="0"/>
              <a:cs typeface="Calibri" pitchFamily="34" charset="0"/>
            </a:rPr>
            <a:t>лет с ОНР в театрализованной деятельности.</a:t>
          </a:r>
          <a:endParaRPr lang="ru-RU" sz="2200" b="1" kern="1200" dirty="0">
            <a:latin typeface="Calibri" pitchFamily="34" charset="0"/>
            <a:cs typeface="Calibri" pitchFamily="34" charset="0"/>
          </a:endParaRPr>
        </a:p>
      </dsp:txBody>
      <dsp:txXfrm>
        <a:off x="685656" y="1992365"/>
        <a:ext cx="5322036" cy="1703901"/>
      </dsp:txXfrm>
    </dsp:sp>
    <dsp:sp modelId="{FF48EAFF-7D4B-416B-87CB-7A50DF79B950}">
      <dsp:nvSpPr>
        <dsp:cNvPr id="0" name=""/>
        <dsp:cNvSpPr/>
      </dsp:nvSpPr>
      <dsp:spPr>
        <a:xfrm>
          <a:off x="1265291" y="3930375"/>
          <a:ext cx="7169988" cy="1809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alibri" pitchFamily="34" charset="0"/>
              <a:cs typeface="Calibri" pitchFamily="34" charset="0"/>
            </a:rPr>
            <a:t>Контрольный эксперимент, целью которого  являлось  выявление динамики развития выразительности речи у детей </a:t>
          </a:r>
          <a:r>
            <a:rPr lang="ru-RU" sz="2400" b="1" kern="1200" dirty="0" smtClean="0">
              <a:latin typeface="Calibri" pitchFamily="34" charset="0"/>
              <a:cs typeface="Calibri" pitchFamily="34" charset="0"/>
            </a:rPr>
            <a:t>5-6 </a:t>
          </a:r>
          <a:r>
            <a:rPr lang="ru-RU" sz="2400" b="1" kern="1200" dirty="0" smtClean="0">
              <a:latin typeface="Calibri" pitchFamily="34" charset="0"/>
              <a:cs typeface="Calibri" pitchFamily="34" charset="0"/>
            </a:rPr>
            <a:t>лет с ОНР.</a:t>
          </a:r>
          <a:endParaRPr lang="ru-RU" sz="2400" b="1" kern="1200" dirty="0">
            <a:latin typeface="Calibri" pitchFamily="34" charset="0"/>
            <a:cs typeface="Calibri" pitchFamily="34" charset="0"/>
          </a:endParaRPr>
        </a:p>
      </dsp:txBody>
      <dsp:txXfrm>
        <a:off x="1318302" y="3983386"/>
        <a:ext cx="5322036" cy="1703901"/>
      </dsp:txXfrm>
    </dsp:sp>
    <dsp:sp modelId="{877F8998-1944-4AAD-96A6-D5372B251C9A}">
      <dsp:nvSpPr>
        <dsp:cNvPr id="0" name=""/>
        <dsp:cNvSpPr/>
      </dsp:nvSpPr>
      <dsp:spPr>
        <a:xfrm>
          <a:off x="6060704" y="1294163"/>
          <a:ext cx="1109283" cy="110928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310293" y="1294163"/>
        <a:ext cx="610105" cy="834735"/>
      </dsp:txXfrm>
    </dsp:sp>
    <dsp:sp modelId="{CE47FF42-3C00-4532-A0FD-3C36075AD209}">
      <dsp:nvSpPr>
        <dsp:cNvPr id="0" name=""/>
        <dsp:cNvSpPr/>
      </dsp:nvSpPr>
      <dsp:spPr>
        <a:xfrm>
          <a:off x="6693350" y="3273807"/>
          <a:ext cx="1109283" cy="110928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942939" y="3273807"/>
        <a:ext cx="610105" cy="834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6005264"/>
          </a:xfrm>
        </p:spPr>
        <p:txBody>
          <a:bodyPr anchor="b">
            <a:normAutofit lnSpcReduction="10000"/>
          </a:bodyPr>
          <a:lstStyle/>
          <a:p>
            <a:pPr marL="0" indent="0" algn="ctr">
              <a:buNone/>
            </a:pPr>
            <a:r>
              <a:rPr lang="ru-RU" sz="2200" dirty="0" smtClean="0">
                <a:solidFill>
                  <a:prstClr val="black"/>
                </a:solidFill>
                <a:latin typeface="Calibri"/>
                <a:ea typeface="Times New Roman"/>
              </a:rPr>
              <a:t>Муниципальное бюджетное дошкольное образовательное учреждение </a:t>
            </a:r>
            <a:r>
              <a:rPr lang="ru-RU" sz="2200" dirty="0">
                <a:solidFill>
                  <a:prstClr val="black"/>
                </a:solidFill>
                <a:latin typeface="Calibri"/>
                <a:ea typeface="Times New Roman"/>
              </a:rPr>
              <a:t>№4 «Сказка» ЗАТО </a:t>
            </a:r>
            <a:r>
              <a:rPr lang="ru-RU" sz="2200" dirty="0" err="1">
                <a:solidFill>
                  <a:prstClr val="black"/>
                </a:solidFill>
                <a:latin typeface="Calibri"/>
                <a:ea typeface="Times New Roman"/>
              </a:rPr>
              <a:t>Заозерска</a:t>
            </a:r>
            <a:r>
              <a:rPr lang="ru-RU" sz="2200" dirty="0">
                <a:solidFill>
                  <a:prstClr val="black"/>
                </a:solidFill>
                <a:latin typeface="Calibri"/>
                <a:ea typeface="Times New Roman"/>
              </a:rPr>
              <a:t> Мурманской области (ДОУ №4 «Сказка»)</a:t>
            </a:r>
            <a:r>
              <a:rPr lang="ru-RU" sz="2200" b="1" dirty="0" smtClean="0">
                <a:solidFill>
                  <a:srgbClr val="0070C0"/>
                </a:solidFill>
              </a:rPr>
              <a:t> </a:t>
            </a:r>
          </a:p>
          <a:p>
            <a:pPr marL="0" indent="0" algn="ctr">
              <a:buNone/>
            </a:pPr>
            <a:endParaRPr lang="ru-RU" sz="27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sz="27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700" b="1" dirty="0" smtClean="0">
                <a:solidFill>
                  <a:srgbClr val="0070C0"/>
                </a:solidFill>
              </a:rPr>
              <a:t>Проект</a:t>
            </a:r>
            <a:r>
              <a:rPr lang="ru-RU" sz="2700" b="1" dirty="0">
                <a:solidFill>
                  <a:srgbClr val="0070C0"/>
                </a:solidFill>
              </a:rPr>
              <a:t/>
            </a:r>
            <a:br>
              <a:rPr lang="ru-RU" sz="2700" b="1" dirty="0">
                <a:solidFill>
                  <a:srgbClr val="0070C0"/>
                </a:solidFill>
              </a:rPr>
            </a:br>
            <a:r>
              <a:rPr lang="ru-RU" sz="2700" b="1" dirty="0">
                <a:solidFill>
                  <a:srgbClr val="0070C0"/>
                </a:solidFill>
              </a:rPr>
              <a:t>«Говорим красиво»: развитие выразительности речи в театрализованной деятельности у детей старшего дошкольного возраста </a:t>
            </a:r>
            <a:r>
              <a:rPr lang="ru-RU" sz="2700" b="1" dirty="0" smtClean="0">
                <a:solidFill>
                  <a:srgbClr val="0070C0"/>
                </a:solidFill>
              </a:rPr>
              <a:t>(5-6 </a:t>
            </a:r>
            <a:r>
              <a:rPr lang="ru-RU" sz="2700" b="1" dirty="0">
                <a:solidFill>
                  <a:srgbClr val="0070C0"/>
                </a:solidFill>
              </a:rPr>
              <a:t>лет) с речевыми </a:t>
            </a:r>
            <a:r>
              <a:rPr lang="ru-RU" sz="2700" b="1" dirty="0" smtClean="0">
                <a:solidFill>
                  <a:srgbClr val="0070C0"/>
                </a:solidFill>
              </a:rPr>
              <a:t>нарушениями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15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                                                     </a:t>
            </a:r>
            <a:r>
              <a:rPr lang="ru-RU" sz="15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Выполнила </a:t>
            </a:r>
            <a:r>
              <a:rPr lang="ru-RU" sz="15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воспитатель</a:t>
            </a:r>
          </a:p>
          <a:p>
            <a:pPr marL="0" indent="0" algn="ctr">
              <a:buNone/>
            </a:pPr>
            <a:r>
              <a:rPr lang="ru-RU" sz="15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5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                                         </a:t>
            </a:r>
            <a:r>
              <a:rPr lang="ru-RU" sz="15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Алехнович </a:t>
            </a:r>
            <a:r>
              <a:rPr lang="ru-RU" sz="15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М. В.</a:t>
            </a:r>
          </a:p>
          <a:p>
            <a:pPr marL="0" indent="0" algn="ctr">
              <a:buNone/>
            </a:pPr>
            <a:r>
              <a:rPr lang="ru-RU" sz="1500" kern="0" dirty="0" smtClean="0">
                <a:solidFill>
                  <a:schemeClr val="tx1"/>
                </a:solidFill>
                <a:latin typeface="Calibri"/>
              </a:rPr>
              <a:t>                                                                                                                                   </a:t>
            </a:r>
            <a:r>
              <a:rPr lang="ru-RU" sz="1500" kern="0" dirty="0" smtClean="0">
                <a:solidFill>
                  <a:schemeClr val="tx1"/>
                </a:solidFill>
                <a:latin typeface="Calibri"/>
                <a:cs typeface="Calibri" pitchFamily="34" charset="0"/>
              </a:rPr>
              <a:t>                                                                             </a:t>
            </a:r>
            <a:endParaRPr lang="ru-RU" sz="1500" kern="0" dirty="0" smtClean="0">
              <a:solidFill>
                <a:schemeClr val="tx1"/>
              </a:solidFill>
              <a:latin typeface="Calibri"/>
              <a:cs typeface="Calibri" pitchFamily="34" charset="0"/>
            </a:endParaRPr>
          </a:p>
          <a:p>
            <a:pPr marL="0" indent="0" algn="r">
              <a:buNone/>
            </a:pPr>
            <a:endParaRPr lang="ru-RU" sz="1400" kern="0" dirty="0">
              <a:solidFill>
                <a:schemeClr val="tx1"/>
              </a:solidFill>
              <a:latin typeface="Calibri"/>
              <a:cs typeface="Calibri" pitchFamily="34" charset="0"/>
            </a:endParaRPr>
          </a:p>
          <a:p>
            <a:pPr marL="0" indent="0" algn="ctr">
              <a:buNone/>
            </a:pPr>
            <a:r>
              <a:rPr lang="ru-RU" sz="1400" kern="0" dirty="0" err="1" smtClean="0">
                <a:solidFill>
                  <a:schemeClr val="tx1"/>
                </a:solidFill>
                <a:latin typeface="Calibri"/>
                <a:cs typeface="Calibri" pitchFamily="34" charset="0"/>
              </a:rPr>
              <a:t>Заозерск</a:t>
            </a:r>
            <a:endParaRPr lang="ru-RU" sz="1400" kern="0" dirty="0" smtClean="0">
              <a:solidFill>
                <a:schemeClr val="tx1"/>
              </a:solidFill>
              <a:latin typeface="Calibri"/>
              <a:cs typeface="Calibri" pitchFamily="34" charset="0"/>
            </a:endParaRPr>
          </a:p>
          <a:p>
            <a:pPr marL="0" indent="0" algn="ctr">
              <a:buNone/>
            </a:pPr>
            <a:r>
              <a:rPr lang="ru-RU" sz="1400" kern="0" dirty="0" smtClean="0">
                <a:solidFill>
                  <a:schemeClr val="tx1"/>
                </a:solidFill>
                <a:latin typeface="Calibri"/>
                <a:cs typeface="Calibri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285736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889" y="-675456"/>
            <a:ext cx="8229600" cy="16002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/>
              </a:rPr>
              <a:t>  </a:t>
            </a:r>
            <a:r>
              <a:rPr lang="ru-RU" sz="5000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Новизна и значимость</a:t>
            </a:r>
            <a:endParaRPr lang="ru-RU" sz="5000" b="1" dirty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889" y="908720"/>
            <a:ext cx="8229600" cy="540060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Calibri"/>
              </a:rPr>
              <a:t>На базе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ДОУ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№4 «Сказка» г. Заозёрска Мурманской области будут выявлены особенности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развития выразительности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речи дошкольников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5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-6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лет; определены и апробированы содержание и методы развивающей работы по формированию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выразительности речи дошкольников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5-6 </a:t>
            </a:r>
            <a:r>
              <a:rPr lang="ru-RU" dirty="0" smtClean="0">
                <a:solidFill>
                  <a:prstClr val="black"/>
                </a:solidFill>
                <a:latin typeface="Calibri"/>
              </a:rPr>
              <a:t>лет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с нарушением речи.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dirty="0" smtClean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dirty="0" smtClean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dirty="0" smtClean="0">
                <a:solidFill>
                  <a:prstClr val="black"/>
                </a:solidFill>
                <a:latin typeface="Calibri"/>
              </a:rPr>
              <a:t>Данный 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проект имеет педагогическую значимость, поскольку может применяться другими педагогами совместно с коррекционно-развивающей работой с детьми, имеющими нарушения речи.  </a:t>
            </a:r>
          </a:p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24944"/>
            <a:ext cx="28956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03448"/>
            <a:ext cx="8229600" cy="16002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Ожидаемые результаты</a:t>
            </a:r>
            <a:endParaRPr lang="ru-RU" b="1" dirty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5544616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ru-RU" sz="2500" dirty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дети приобретут  навыки выразительной речи;</a:t>
            </a:r>
            <a:endParaRPr lang="ru-RU" sz="25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ru-RU" sz="2500" dirty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дети научатся передавать различные чувства, используя мимику, </a:t>
            </a:r>
            <a:r>
              <a:rPr lang="ru-RU" sz="2500" dirty="0" smtClean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жесты, </a:t>
            </a:r>
            <a:r>
              <a:rPr lang="ru-RU" sz="2500" dirty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интонацию;</a:t>
            </a:r>
            <a:endParaRPr lang="ru-RU" sz="25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ru-RU" sz="2500" dirty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дети будут проявлять </a:t>
            </a:r>
            <a:r>
              <a:rPr lang="ru-RU" sz="2500" dirty="0" smtClean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интерес к </a:t>
            </a:r>
            <a:r>
              <a:rPr lang="ru-RU" sz="2500" dirty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театральному искусству;</a:t>
            </a:r>
            <a:endParaRPr lang="ru-RU" sz="25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ru-RU" sz="2500" dirty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дети научатся выразительно передавать образы сказочных персонажей;</a:t>
            </a:r>
            <a:endParaRPr lang="ru-RU" sz="25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ru-RU" sz="2500" dirty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дети приобретут умение произносить одну и ту же фразу с разными интонациями, скороговорки в разных темпах, с разной силой голоса;</a:t>
            </a:r>
            <a:endParaRPr lang="ru-RU" sz="25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ru-RU" sz="2500" dirty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дети научатся выразительно читать стихотворный текст;</a:t>
            </a:r>
            <a:endParaRPr lang="ru-RU" sz="25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ru-RU" sz="2500" dirty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дети приобретут умение владеть своими чувствами, держатся уверенно перед аудиторией;</a:t>
            </a:r>
            <a:endParaRPr lang="ru-RU" sz="25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pPr lvl="0">
              <a:spcBef>
                <a:spcPts val="0"/>
              </a:spcBef>
              <a:buFont typeface="Symbol"/>
              <a:buChar char=""/>
            </a:pPr>
            <a:r>
              <a:rPr lang="ru-RU" sz="2500" dirty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родители будут </a:t>
            </a:r>
            <a:r>
              <a:rPr lang="ru-RU" sz="2500" dirty="0" smtClean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вовлечены </a:t>
            </a:r>
            <a:r>
              <a:rPr lang="ru-RU" sz="2500" dirty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в </a:t>
            </a:r>
            <a:r>
              <a:rPr lang="ru-RU" sz="2500" dirty="0" smtClean="0">
                <a:solidFill>
                  <a:prstClr val="black"/>
                </a:solidFill>
                <a:latin typeface="Calibri" pitchFamily="34" charset="0"/>
                <a:ea typeface="Times New Roman"/>
                <a:cs typeface="Calibri" pitchFamily="34" charset="0"/>
              </a:rPr>
              <a:t>проектную деятельность.</a:t>
            </a:r>
            <a:endParaRPr lang="ru-RU" sz="2500" dirty="0">
              <a:solidFill>
                <a:prstClr val="black"/>
              </a:solidFill>
              <a:latin typeface="Calibri" pitchFamily="34" charset="0"/>
              <a:ea typeface="Calibri"/>
              <a:cs typeface="Calibri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03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Продукт проекта</a:t>
            </a:r>
            <a:endParaRPr lang="ru-RU" b="1" dirty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Драматизация сказки В. Сутеева</a:t>
            </a:r>
            <a:endParaRPr lang="ru-RU" sz="3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352694" cy="46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44016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Этапы</a:t>
            </a:r>
            <a:endParaRPr lang="ru-RU" b="1" dirty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680492" cy="57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10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39" y="-675456"/>
            <a:ext cx="9144000" cy="160020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Экспериментальное исследование</a:t>
            </a:r>
            <a:endParaRPr lang="ru-RU" sz="4400" b="1" dirty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790014"/>
              </p:ext>
            </p:extLst>
          </p:nvPr>
        </p:nvGraphicFramePr>
        <p:xfrm>
          <a:off x="251520" y="980728"/>
          <a:ext cx="843528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139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7728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dirty="0">
                <a:effectLst/>
              </a:rPr>
              <a:t> </a:t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600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Методика </a:t>
            </a:r>
            <a:r>
              <a:rPr lang="ru-RU" sz="3600" b="1" dirty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«Исследование выразительности речи» И.Ф. </a:t>
            </a:r>
            <a:r>
              <a:rPr lang="ru-RU" sz="3600" b="1" dirty="0" err="1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Павалаки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Цель</a:t>
            </a:r>
            <a:r>
              <a:rPr lang="ru-RU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ru-RU" dirty="0">
                <a:solidFill>
                  <a:srgbClr val="33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исследование темпо-ритмических, мелодико-интонационных характеристик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речи и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определение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возможности одновременной реализации речи и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движения.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Диагностические тесты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1.Обследование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темпо-ритмических характеристик речи. 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2.Определение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возможности одновременной реализации движений и речи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3.Определение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возможности воспроизведения ритмических рисунков. </a:t>
            </a:r>
            <a:endParaRPr lang="ru-RU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4.Оценка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ребенком собственного темпа речи. </a:t>
            </a:r>
            <a:endParaRPr lang="ru-RU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5.Обследование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мелодико-интонационных характеристик речи. </a:t>
            </a:r>
            <a:endParaRPr lang="ru-RU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6.Определение </a:t>
            </a:r>
            <a:r>
              <a:rPr lang="ru-RU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способности ребенка правильно расставлять логическое ударение.</a:t>
            </a:r>
          </a:p>
        </p:txBody>
      </p:sp>
    </p:spTree>
    <p:extLst>
      <p:ext uri="{BB962C8B-B14F-4D97-AF65-F5344CB8AC3E}">
        <p14:creationId xmlns:p14="http://schemas.microsoft.com/office/powerpoint/2010/main" val="39058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47"/>
            <a:ext cx="8229600" cy="1600200"/>
          </a:xfrm>
        </p:spPr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  <a:effectLst/>
                <a:latin typeface="Calibri"/>
              </a:rPr>
              <a:t>Анализ выразительности  речи  у  детей </a:t>
            </a:r>
            <a:r>
              <a:rPr lang="ru-RU" sz="4000" b="1" dirty="0" smtClean="0">
                <a:solidFill>
                  <a:srgbClr val="0070C0"/>
                </a:solidFill>
                <a:effectLst/>
                <a:latin typeface="Calibri"/>
              </a:rPr>
              <a:t>5-6 </a:t>
            </a:r>
            <a:r>
              <a:rPr lang="ru-RU" sz="4000" b="1" dirty="0">
                <a:solidFill>
                  <a:srgbClr val="0070C0"/>
                </a:solidFill>
                <a:effectLst/>
                <a:latin typeface="Calibri"/>
              </a:rPr>
              <a:t>лет с ОНР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" t="12020" r="2081" b="12676"/>
          <a:stretch/>
        </p:blipFill>
        <p:spPr bwMode="auto">
          <a:xfrm>
            <a:off x="323528" y="1628800"/>
            <a:ext cx="8848261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102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800100"/>
            <a:ext cx="8229600" cy="16002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Календарный план</a:t>
            </a:r>
            <a:endParaRPr lang="ru-RU" b="1" dirty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133166"/>
              </p:ext>
            </p:extLst>
          </p:nvPr>
        </p:nvGraphicFramePr>
        <p:xfrm>
          <a:off x="0" y="686586"/>
          <a:ext cx="9143999" cy="5983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9703"/>
                <a:gridCol w="3133334"/>
                <a:gridCol w="3279071"/>
                <a:gridCol w="1711891"/>
              </a:tblGrid>
              <a:tr h="360449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latin typeface="Calibri" pitchFamily="34" charset="0"/>
                          <a:cs typeface="Calibri" pitchFamily="34" charset="0"/>
                        </a:rPr>
                        <a:t>Дата</a:t>
                      </a:r>
                      <a:endParaRPr lang="ru-RU" sz="1400" b="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Содержание</a:t>
                      </a:r>
                      <a:r>
                        <a:rPr lang="ru-RU" sz="1400" b="0" baseline="0" dirty="0" smtClean="0"/>
                        <a:t> работы</a:t>
                      </a:r>
                      <a:r>
                        <a:rPr lang="ru-RU" sz="1400" b="0" dirty="0" smtClean="0"/>
                        <a:t> 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Цель</a:t>
                      </a:r>
                      <a:endParaRPr lang="ru-RU" sz="1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 smtClean="0"/>
                        <a:t>Материал</a:t>
                      </a:r>
                      <a:endParaRPr lang="ru-RU" sz="1400" b="0" dirty="0"/>
                    </a:p>
                  </a:txBody>
                  <a:tcPr/>
                </a:tc>
              </a:tr>
              <a:tr h="165986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Октябрь </a:t>
                      </a:r>
                    </a:p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1неделя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1.Беседа с детьми «Что такое театр?»</a:t>
                      </a:r>
                    </a:p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2.Прослушивание русской народной сказки «Колобок».</a:t>
                      </a:r>
                    </a:p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3.Консультация для родителей «Роль театрализованной деятельности в развитии речи детей»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Дать представление о театре. Формировать интерес к разным театральным жанрам.</a:t>
                      </a:r>
                    </a:p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Привлечь родителей к участию в проекте.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Иллюстрации о театре, театральные костюмы, атрибуты, иллюстрации к сказке «Колобок».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46293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2 неделя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1.Беседа-диалог</a:t>
                      </a:r>
                    </a:p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«Зачем нужны декорации?»</a:t>
                      </a:r>
                    </a:p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2.Распределение ролей.</a:t>
                      </a:r>
                    </a:p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3.Работа над текстом, заучивание ролей.</a:t>
                      </a:r>
                    </a:p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4. Анкетирование родителей по теме проекта.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Активизировать познавательный интерес к театральным профессиям. Развивать внимание, память.</a:t>
                      </a:r>
                    </a:p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Развивать правильную дикцию.</a:t>
                      </a:r>
                    </a:p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Систематизировать информацию.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Иллюстрации к русской народной сказке «Колобок».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21951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3 неделя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1.Общение с партнером.</a:t>
                      </a:r>
                    </a:p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2.Работа над текстом, чтение по ролям.</a:t>
                      </a:r>
                    </a:p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3.Ритмопластика по теме сказки.</a:t>
                      </a:r>
                      <a:endParaRPr lang="ru-RU" sz="1400" dirty="0" smtClean="0">
                        <a:latin typeface="+mn-lt"/>
                        <a:cs typeface="+mn-cs"/>
                      </a:endParaRPr>
                    </a:p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4.</a:t>
                      </a:r>
                      <a:r>
                        <a:rPr lang="ru-RU" sz="1400" baseline="0" dirty="0" smtClean="0">
                          <a:latin typeface="Calibri" pitchFamily="34" charset="0"/>
                          <a:cs typeface="Calibri" pitchFamily="34" charset="0"/>
                        </a:rPr>
                        <a:t> Пальчиковые игры</a:t>
                      </a:r>
                      <a:endParaRPr lang="ru-RU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Учить слушать партнера, понимать его эмоции.</a:t>
                      </a:r>
                    </a:p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Развивать у детей умение пользоваться жестами, мимикой, выразительной речью. Развивать мелкую моторику.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Костюмы и маски для действующих персонажей.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0801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4 неделя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1.Репетиция с учетом оформления.</a:t>
                      </a:r>
                    </a:p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2.Показ спектакля «Колобок»  младшим дошкольникам</a:t>
                      </a:r>
                    </a:p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3.Составление фотоальбома о спектакле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Учить детей принимать на себя роли сказочных героев.</a:t>
                      </a:r>
                    </a:p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Развивать исполнительские умения через подражание повадкам животных, эмоциям людей.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Домик, деревья, костюмы для сказочных персонажей.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0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800100"/>
            <a:ext cx="8229600" cy="160020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Календарный план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0869248"/>
              </p:ext>
            </p:extLst>
          </p:nvPr>
        </p:nvGraphicFramePr>
        <p:xfrm>
          <a:off x="107504" y="692696"/>
          <a:ext cx="9036496" cy="6037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2952328"/>
                <a:gridCol w="3816424"/>
                <a:gridCol w="1403648"/>
              </a:tblGrid>
              <a:tr h="49579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Дата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Содержание работы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Цель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Материал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088383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Ноябрь</a:t>
                      </a:r>
                    </a:p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1 неделя</a:t>
                      </a:r>
                    </a:p>
                    <a:p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1.Ритмопластика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2.Просмотр театральной постановки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 Пальчиковая гимнастика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4. Упражнение  на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развитие выразительности речи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Развивать у детей умение пользоваться жестами. Развивать двигательные способности: ловкость,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гибкость, подвижность.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Активизировать познавательный интерес к театру.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Развивать навыки выразительности речи.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Ширма, театр игрушек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3882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 неделя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1Разучивание частушки к вводной части спектакля.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2.Прослушивание русской народной сказки «Маша и медведь».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3.Характеристика героев сказки.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4.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Дыхательная гимнастика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Вызвать у детей желание участвовать в игре-спектакле. Развивать внимание, память. Расширять представления о различных чертах характера литературного персонажа.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Развивать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умение выразительно читать стихотворный текст.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1000"/>
                        </a:spcAft>
                      </a:pPr>
                      <a:r>
                        <a:rPr lang="ru-RU" sz="13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Иллюстрации к сказке.</a:t>
                      </a:r>
                    </a:p>
                    <a:p>
                      <a:r>
                        <a:rPr lang="ru-RU" sz="1300" dirty="0" smtClean="0">
                          <a:effectLst/>
                          <a:latin typeface="Calibri" pitchFamily="34" charset="0"/>
                          <a:ea typeface="Calibri"/>
                          <a:cs typeface="Calibri" pitchFamily="34" charset="0"/>
                        </a:rPr>
                        <a:t>Игрушки: медведь, кукла Маша.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3882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3 неделя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1.Беседа о ролях спектакля, распределение ролей.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2.Заучивание ролей.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3.Знакомство с куклами.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4.Умение управлять куклой.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5. Проговаривание скороговорок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Закреплять правильное произношение всех звуков, слов, предложений. Совершенствовать интонационную выразительность речи.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Прививать навыки управления куклами.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Закреплять умение чётко произносить слова с разной быстротой.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Декорации и куклы к спектаклю.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38822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4 неделя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1.Взаимодействие с партнером. Работа над текстом. Чтение по ролям.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2.Репетеция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кукольного спектакля с декорациями.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Игры  на изменение тембра голоса.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4.Показ кукольного спектакля «Маша и медведь» детям средней группы.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Учить понимать эмоции партнера, мимику, жесты, читать текст выразительно, громко. Поощрять желание искать выразительные средства для создания игрового образа.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Добиться четкости произношения, выразительности речи.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Кукла Маша, медведь, собака, дед, бабка, короб для Машеньки.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16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800100"/>
            <a:ext cx="8229600" cy="160020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Календарный план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843076"/>
              </p:ext>
            </p:extLst>
          </p:nvPr>
        </p:nvGraphicFramePr>
        <p:xfrm>
          <a:off x="179512" y="692697"/>
          <a:ext cx="8856985" cy="6071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918"/>
                <a:gridCol w="3188307"/>
                <a:gridCol w="2975753"/>
                <a:gridCol w="1701007"/>
              </a:tblGrid>
              <a:tr h="36286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Дата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Содержание работы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Цель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Материал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4434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Декабрь</a:t>
                      </a:r>
                    </a:p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1 неделя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 «В гости пальчики пришли». Обыгрывание знакомых сказок.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2.Прослушивание постановки «Теремок».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3.Обсуждение образов действующих лиц.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4.Распределение ролей.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5. Артикуляционная гимнастика.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Развивать мелкую моторику рук в сочетании с речью.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Развивать устойчивый интерес к театральной деятельности; познакомить с театром рук.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Учить интонационно - выразительно воспроизводить заданную фразу.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«Пальчиковый театр».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44349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r>
                        <a:rPr lang="ru-RU" sz="1600" baseline="0" dirty="0" smtClean="0">
                          <a:latin typeface="Calibri" pitchFamily="34" charset="0"/>
                          <a:cs typeface="Calibri" pitchFamily="34" charset="0"/>
                        </a:rPr>
                        <a:t> неделя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1.Работа над текстом, заучивание ролей (индивидуальное).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2.Повторение отдельных отрывков из текста.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3.Репетиция.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4.Упражнения на формирование выразительности речи.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Учить детей запоминать текст, свои роли. Читать громко, четко и выразительно  проговаривая слова и выражения.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Развивать особенности сценической выразительной речи.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«Пальчиковый театр».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05658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3 неделя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1.Поведение действующих лиц.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2.Читка по ролям.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3.Репетиция.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5. Игровое упражнение  «Угадай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и покажи»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Упражнять в создании образа.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Развивать умение интонационно показывать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состояние персонажа.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«Пальчиковый театр».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67022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4 неделя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1.Подбор музыкального сопровождения.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2.Репетиция с декорацией.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3.Повторение трудных эпизодов.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4.Генеральная репетиция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5.Показ.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6. Пальчиковые игры с убыстрением.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Уточнить готовность постановки к показу.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Формировать понимание важности выразительно произносить текст.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Добиваться чёткого произношения.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Домик-теремок, деревья. «Пальчиковый театр».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10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800100"/>
            <a:ext cx="8229600" cy="160020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Актуальность</a:t>
            </a:r>
            <a:endParaRPr lang="ru-RU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настоящее время отмечается большое увеличение количества детей с различными нарушениями речи. По исследованиям специалистов за последние 20 лет их число увеличилось в шесть раз. Так, у 50% детей 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5-6летнаблюдается 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нарушение лексико-грамматической стороны речи, у 65% - нарушение звукопроизношения, у 10% -  отсутствует интонационная выразительность речи, а у 75% - недостаточный уровень развития </a:t>
            </a:r>
            <a:r>
              <a:rPr lang="ru-RU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речи. Для развития выразительной речи просто необходимо создание условий, 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которых </a:t>
            </a:r>
            <a:r>
              <a:rPr lang="ru-RU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каждый ребенок мог бы передать свои эмоции, чувства, желания 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 взгляды</a:t>
            </a:r>
            <a:r>
              <a:rPr lang="ru-RU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как в 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обычном </a:t>
            </a:r>
            <a:r>
              <a:rPr lang="ru-RU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разговоре, так и публично, не стесняясь слушателей. 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Огромную </a:t>
            </a:r>
            <a:r>
              <a:rPr lang="ru-RU" sz="2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помощь в этом оказывают </a:t>
            </a:r>
            <a:r>
              <a:rPr lang="ru-RU" sz="2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средства  театрализованной деятельности.</a:t>
            </a:r>
            <a:endParaRPr lang="ru-RU" sz="2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7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800100"/>
            <a:ext cx="8229600" cy="160020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Календарный план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7524390"/>
              </p:ext>
            </p:extLst>
          </p:nvPr>
        </p:nvGraphicFramePr>
        <p:xfrm>
          <a:off x="184337" y="908720"/>
          <a:ext cx="8928992" cy="5913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3287"/>
                <a:gridCol w="3312368"/>
                <a:gridCol w="2952328"/>
                <a:gridCol w="1661009"/>
              </a:tblGrid>
              <a:tr h="478086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</a:t>
                      </a:r>
                      <a:endParaRPr lang="ru-RU" dirty="0"/>
                    </a:p>
                  </a:txBody>
                  <a:tcPr/>
                </a:tc>
              </a:tr>
              <a:tr h="13386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Январь</a:t>
                      </a:r>
                    </a:p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1 неделя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1.Знакомство с театром из деревянных фигурок, резиновых игрушек (персонажи из мультфильмов).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2.Инсценировка сказки «Три поросёнка».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3.Игры на изменение темпа голоса.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Развивать мелкую моторику рук в сочетании с речью.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Развивать устойчивый интерес к театральной деятельности.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Учить интонационно и выразительно воспроизводить заданную фразу.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Деревянные игрушки, игрушки из резины.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13560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2 неделя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1.Артикуляционная гимнастика;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этюд на расслабление мышц «Штанга»;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игра «Волк и овцы»;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3.Скороговорки. 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2.Пальчиковые игры.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Развивать умение владеть собственным телом; управлять собственными мышцами. Развивать мелкую моторику.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Побуждать выразительно произносить фразы.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Скороговорки, атрибуты к играм.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3386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3 неделя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1.Игры на развитие тембра голоса.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2.Инсценировка сказки «Волк и лиса».</a:t>
                      </a: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 Игровое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упражнение «Эхо».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Calibri" pitchFamily="34" charset="0"/>
                          <a:cs typeface="Calibri" pitchFamily="34" charset="0"/>
                        </a:rPr>
                        <a:t>Развивать</a:t>
                      </a:r>
                      <a:r>
                        <a:rPr lang="ru-RU" sz="13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300" dirty="0" smtClean="0">
                          <a:latin typeface="Calibri" pitchFamily="34" charset="0"/>
                          <a:cs typeface="Calibri" pitchFamily="34" charset="0"/>
                        </a:rPr>
                        <a:t>мелкую моторику рук в сочетании с выразительностью речью.</a:t>
                      </a:r>
                    </a:p>
                    <a:p>
                      <a:r>
                        <a:rPr lang="ru-RU" sz="1300" dirty="0" smtClean="0">
                          <a:latin typeface="Calibri" pitchFamily="34" charset="0"/>
                          <a:cs typeface="Calibri" pitchFamily="34" charset="0"/>
                        </a:rPr>
                        <a:t>Закреплять</a:t>
                      </a:r>
                      <a:r>
                        <a:rPr lang="ru-RU" sz="1300" baseline="0" dirty="0" smtClean="0"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lang="ru-RU" sz="1300" dirty="0" smtClean="0">
                          <a:latin typeface="Calibri" pitchFamily="34" charset="0"/>
                          <a:cs typeface="Calibri" pitchFamily="34" charset="0"/>
                        </a:rPr>
                        <a:t> у детей умение пользоваться жестами, мимикой, выразительной речью. 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Куклы би-ба-бо к сказке «Волк и лиса».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33864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4 неделя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1.Демонстрация театра на фланелеграфе.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2.Игровое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упражнение «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Сочиняем сказку сами».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 Упражнения на совершенствование интонационной выразительности речи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Освоение навыков владения данным видом театральной деятельности. Побудить детей импровизировать и самих придумывать сюжет для театра.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Совершенствовать интонационную выразительность речи.</a:t>
                      </a:r>
                      <a:endParaRPr lang="ru-RU" sz="13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Фланелеграф, фигурки животных.</a:t>
                      </a:r>
                      <a:endParaRPr lang="ru-RU" sz="13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0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800100"/>
            <a:ext cx="8229600" cy="160020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Календарный план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13335"/>
              </p:ext>
            </p:extLst>
          </p:nvPr>
        </p:nvGraphicFramePr>
        <p:xfrm>
          <a:off x="179511" y="764704"/>
          <a:ext cx="8856984" cy="5931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7"/>
                <a:gridCol w="3312368"/>
                <a:gridCol w="3096344"/>
                <a:gridCol w="1584175"/>
              </a:tblGrid>
              <a:tr h="531154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</a:t>
                      </a:r>
                      <a:endParaRPr lang="ru-RU" dirty="0"/>
                    </a:p>
                  </a:txBody>
                  <a:tcPr/>
                </a:tc>
              </a:tr>
              <a:tr h="16993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Февраль</a:t>
                      </a:r>
                    </a:p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1 неделя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1.Подготовка к инсценировке сказки «Красная шапочка на новый лад».</a:t>
                      </a:r>
                      <a:endParaRPr lang="ru-RU" sz="14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2.Беседа «Почему  выразительное чтение интереснее слушать».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 Упражнение «Кто так говорит»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Развивать устойчивый интерес к театральной деятельности.</a:t>
                      </a:r>
                      <a:endParaRPr lang="ru-RU" sz="14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Учить интонационно выразительно воспроизводить заданную фразу.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Иллюстрации к сказке «Красная шапочка»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6993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2 неделя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1.Работа над текстом, заучивание ролей (индивидуальное)</a:t>
                      </a:r>
                      <a:endParaRPr lang="ru-RU" sz="14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2.Повторение отдельных отрывков из текста.</a:t>
                      </a:r>
                      <a:endParaRPr lang="ru-RU" sz="14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3.Репетиция.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4.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Игровое упражнение «По ступеньке вверх»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Учить понимать эмоции партнера, мимику, жесты, читать текст выразительно, громко. Поощрять желание искать выразительные средства для создания игрового образа.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Закреплять умение понижать и повышать голос.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Просмотр фильма. «Красная шапочка»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90284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libri" pitchFamily="34" charset="0"/>
                          <a:cs typeface="Calibri" pitchFamily="34" charset="0"/>
                        </a:rPr>
                        <a:t>3-4 недели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1.Взаимодействие с партнером. Работа над текстом. Чтение по ролям.</a:t>
                      </a:r>
                      <a:endParaRPr lang="ru-RU" sz="14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 Упражнения на развитие дикции, жестов,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мимики.</a:t>
                      </a:r>
                      <a:endParaRPr lang="ru-RU" sz="14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3.Репетиция с декорацией.</a:t>
                      </a:r>
                      <a:endParaRPr lang="ru-RU" sz="14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4.Повторение трудных эпизодов.</a:t>
                      </a:r>
                      <a:endParaRPr lang="ru-RU" sz="14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5. Показ спектакля</a:t>
                      </a:r>
                      <a:endParaRPr lang="ru-RU" sz="14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дошкольникам старшего возраста.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Развитие эмоциональной, связной, выразительной речевой сферы у детей.</a:t>
                      </a:r>
                      <a:endParaRPr lang="ru-RU" sz="14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Поощрять использование средств выразительности речи.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Поощрять участие в театральных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постановках.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Костюмы для инсценировки сказки, декорации, сценарий сказки.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53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800100"/>
            <a:ext cx="8229600" cy="160020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Календарный план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2920719"/>
              </p:ext>
            </p:extLst>
          </p:nvPr>
        </p:nvGraphicFramePr>
        <p:xfrm>
          <a:off x="107504" y="630160"/>
          <a:ext cx="8928992" cy="6190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120"/>
                <a:gridCol w="3220438"/>
                <a:gridCol w="3044258"/>
                <a:gridCol w="1584176"/>
              </a:tblGrid>
              <a:tr h="490256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Материал</a:t>
                      </a:r>
                      <a:endParaRPr lang="ru-RU" dirty="0"/>
                    </a:p>
                  </a:txBody>
                  <a:tcPr/>
                </a:tc>
              </a:tr>
              <a:tr h="93011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Март</a:t>
                      </a:r>
                    </a:p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1 неделя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1.Сказка В. Сутеева «Мешок яблок».</a:t>
                      </a:r>
                      <a:endParaRPr lang="ru-RU" sz="14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2.Беседа по содержанию.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М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имические этюды.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4.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И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митационные упражнения.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Развивать действия с воображаемыми предметами, умения действовать согласовано.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Книга с иллюстрациями к сказке В. Сутеева «Мешок яблок».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5602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2 неделя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1.Импровизация сказки «Мешок яблок».</a:t>
                      </a:r>
                      <a:endParaRPr lang="ru-RU" sz="14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2.Беседа о дружбе и доброте.</a:t>
                      </a:r>
                      <a:endParaRPr lang="ru-RU" sz="14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3.Этюды на выразительность движений.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4.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Э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тюды на выражение основных эмоций.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Развивать различные средства выразительности речи.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Мультимедийный экран, просмотр мультфильма по сказке.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57043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3 неделя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1.Артикуляционная гимнастика.</a:t>
                      </a:r>
                      <a:endParaRPr lang="ru-RU" sz="14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2.Разучивание ролей с детьми.</a:t>
                      </a:r>
                      <a:endParaRPr lang="ru-RU" sz="14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3. Изготовление костюмов и декораций.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4.Упражнения на формирование выразительности речи.</a:t>
                      </a:r>
                      <a:endParaRPr lang="ru-RU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Формировать четкую, грамотную речь, совершенствовать умение создавать образы с помощью мимики и жестов.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Совершенствовать умение использовать средства выразительности речи.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Декорации, костюмы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156020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Calibri" pitchFamily="34" charset="0"/>
                          <a:cs typeface="Calibri" pitchFamily="34" charset="0"/>
                        </a:rPr>
                        <a:t>4 неделя</a:t>
                      </a:r>
                      <a:endParaRPr lang="ru-RU" sz="16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1.Репетиция сказки «Мешок яблок»</a:t>
                      </a:r>
                    </a:p>
                    <a:p>
                      <a:r>
                        <a:rPr lang="ru-RU" sz="1400" dirty="0" smtClean="0">
                          <a:effectLst/>
                          <a:latin typeface="Calibri" pitchFamily="34" charset="0"/>
                          <a:cs typeface="Calibri" pitchFamily="34" charset="0"/>
                        </a:rPr>
                        <a:t>2. Игровое упражнение «Скажи по-другому».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2.Показ спектакля участникам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проекта и детям других групп.</a:t>
                      </a:r>
                      <a:endParaRPr lang="ru-RU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endParaRPr lang="ru-RU" sz="1400" dirty="0" smtClean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Развивать внимание, память, образное мышление детей.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Совершенствовать умение выразительно показывать характер персонажа.</a:t>
                      </a:r>
                      <a:endParaRPr lang="ru-RU" sz="1400" dirty="0" smtClean="0"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Вызывать чувство гордости за проделанную работу.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Декорации, костюмы</a:t>
                      </a:r>
                      <a:endParaRPr lang="ru-RU" sz="1400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2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145016" cy="24208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200" b="1" dirty="0" smtClean="0">
                <a:solidFill>
                  <a:srgbClr val="0070C0"/>
                </a:solidFill>
                <a:effectLst/>
                <a:latin typeface="Calibri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effectLst/>
                <a:latin typeface="Calibri"/>
              </a:rPr>
            </a:br>
            <a:r>
              <a:rPr lang="ru-RU" sz="3400" b="1" dirty="0" smtClean="0">
                <a:solidFill>
                  <a:srgbClr val="0070C0"/>
                </a:solidFill>
                <a:effectLst/>
                <a:latin typeface="Calibri"/>
              </a:rPr>
              <a:t>Содержание </a:t>
            </a:r>
            <a:r>
              <a:rPr lang="ru-RU" sz="3400" b="1" dirty="0">
                <a:solidFill>
                  <a:srgbClr val="0070C0"/>
                </a:solidFill>
                <a:effectLst/>
                <a:latin typeface="Calibri"/>
              </a:rPr>
              <a:t>работы  по  развитию  выразительности  речи у  детей </a:t>
            </a:r>
            <a:r>
              <a:rPr lang="ru-RU" sz="3400" b="1" dirty="0" smtClean="0">
                <a:solidFill>
                  <a:srgbClr val="0070C0"/>
                </a:solidFill>
                <a:effectLst/>
                <a:latin typeface="Calibri"/>
              </a:rPr>
              <a:t>5-6 </a:t>
            </a:r>
            <a:r>
              <a:rPr lang="ru-RU" sz="3400" b="1" dirty="0">
                <a:solidFill>
                  <a:srgbClr val="0070C0"/>
                </a:solidFill>
                <a:effectLst/>
                <a:latin typeface="Calibri"/>
              </a:rPr>
              <a:t>лет с ОНР </a:t>
            </a:r>
            <a:r>
              <a:rPr lang="ru-RU" sz="3400" b="1" dirty="0" smtClean="0">
                <a:solidFill>
                  <a:srgbClr val="0070C0"/>
                </a:solidFill>
                <a:effectLst/>
                <a:latin typeface="Calibri"/>
              </a:rPr>
              <a:t>в </a:t>
            </a:r>
            <a:r>
              <a:rPr lang="ru-RU" sz="3400" b="1" dirty="0">
                <a:solidFill>
                  <a:srgbClr val="0070C0"/>
                </a:solidFill>
                <a:effectLst/>
                <a:latin typeface="Calibri"/>
              </a:rPr>
              <a:t>театрализованной деятельности</a:t>
            </a:r>
            <a:r>
              <a:rPr lang="ru-RU" sz="3200" b="1" dirty="0">
                <a:solidFill>
                  <a:srgbClr val="002060"/>
                </a:solidFill>
                <a:effectLst/>
                <a:latin typeface="Calibri"/>
              </a:rPr>
              <a:t/>
            </a:r>
            <a:br>
              <a:rPr lang="ru-RU" sz="3200" b="1" dirty="0">
                <a:solidFill>
                  <a:srgbClr val="002060"/>
                </a:solidFill>
                <a:effectLst/>
                <a:latin typeface="Calibr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568952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Беседы</a:t>
            </a:r>
            <a:br>
              <a:rPr lang="ru-RU" sz="3200" dirty="0">
                <a:solidFill>
                  <a:schemeClr val="tx1"/>
                </a:solidFill>
                <a:latin typeface="Calibri"/>
                <a:ea typeface="+mj-ea"/>
                <a:cs typeface="+mj-cs"/>
              </a:rPr>
            </a:br>
            <a:r>
              <a:rPr lang="ru-RU" sz="3200" dirty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Чтение художественной литературы</a:t>
            </a:r>
            <a:br>
              <a:rPr lang="ru-RU" sz="3200" dirty="0">
                <a:solidFill>
                  <a:schemeClr val="tx1"/>
                </a:solidFill>
                <a:latin typeface="Calibri"/>
                <a:ea typeface="+mj-ea"/>
                <a:cs typeface="+mj-cs"/>
              </a:rPr>
            </a:br>
            <a:r>
              <a:rPr lang="ru-RU" sz="3200" dirty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Ритмопластика</a:t>
            </a:r>
            <a:br>
              <a:rPr lang="ru-RU" sz="3200" dirty="0">
                <a:solidFill>
                  <a:schemeClr val="tx1"/>
                </a:solidFill>
                <a:latin typeface="Calibri"/>
                <a:ea typeface="+mj-ea"/>
                <a:cs typeface="+mj-cs"/>
              </a:rPr>
            </a:br>
            <a:r>
              <a:rPr lang="ru-RU" sz="3200" dirty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Пальчиковые игры</a:t>
            </a:r>
            <a:br>
              <a:rPr lang="ru-RU" sz="3200" dirty="0">
                <a:solidFill>
                  <a:schemeClr val="tx1"/>
                </a:solidFill>
                <a:latin typeface="Calibri"/>
                <a:ea typeface="+mj-ea"/>
                <a:cs typeface="+mj-cs"/>
              </a:rPr>
            </a:br>
            <a:r>
              <a:rPr lang="ru-RU" sz="3200" dirty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Артикуляционная гимнастика</a:t>
            </a:r>
            <a:br>
              <a:rPr lang="ru-RU" sz="3200" dirty="0">
                <a:solidFill>
                  <a:schemeClr val="tx1"/>
                </a:solidFill>
                <a:latin typeface="Calibri"/>
                <a:ea typeface="+mj-ea"/>
                <a:cs typeface="+mj-cs"/>
              </a:rPr>
            </a:br>
            <a:r>
              <a:rPr lang="ru-RU" sz="3200" dirty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Упражнения на совершенствование </a:t>
            </a:r>
            <a:r>
              <a:rPr lang="ru-RU" sz="3200" dirty="0" smtClean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выразительности </a:t>
            </a:r>
            <a:r>
              <a:rPr lang="ru-RU" sz="3200" dirty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речи</a:t>
            </a:r>
            <a:br>
              <a:rPr lang="ru-RU" sz="3200" dirty="0">
                <a:solidFill>
                  <a:schemeClr val="tx1"/>
                </a:solidFill>
                <a:latin typeface="Calibri"/>
                <a:ea typeface="+mj-ea"/>
                <a:cs typeface="+mj-cs"/>
              </a:rPr>
            </a:br>
            <a:r>
              <a:rPr lang="ru-RU" sz="3200" dirty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Игры на развитие тембра голоса</a:t>
            </a:r>
            <a:br>
              <a:rPr lang="ru-RU" sz="3200" dirty="0">
                <a:solidFill>
                  <a:schemeClr val="tx1"/>
                </a:solidFill>
                <a:latin typeface="Calibri"/>
                <a:ea typeface="+mj-ea"/>
                <a:cs typeface="+mj-cs"/>
              </a:rPr>
            </a:br>
            <a:r>
              <a:rPr lang="ru-RU" sz="3200" dirty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Просмотр видеофильмов</a:t>
            </a:r>
            <a:br>
              <a:rPr lang="ru-RU" sz="3200" dirty="0">
                <a:solidFill>
                  <a:schemeClr val="tx1"/>
                </a:solidFill>
                <a:latin typeface="Calibri"/>
                <a:ea typeface="+mj-ea"/>
                <a:cs typeface="+mj-cs"/>
              </a:rPr>
            </a:br>
            <a:r>
              <a:rPr lang="ru-RU" sz="3200" dirty="0">
                <a:solidFill>
                  <a:schemeClr val="tx1"/>
                </a:solidFill>
                <a:latin typeface="Calibri"/>
                <a:ea typeface="+mj-ea"/>
                <a:cs typeface="+mj-cs"/>
              </a:rPr>
              <a:t>Театральные постановки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2" b="17828"/>
          <a:stretch/>
        </p:blipFill>
        <p:spPr bwMode="auto">
          <a:xfrm>
            <a:off x="5444555" y="4810836"/>
            <a:ext cx="3694496" cy="204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36460"/>
            <a:ext cx="8229600" cy="1600200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Взаимодействие с семьёй</a:t>
            </a:r>
            <a:endParaRPr lang="ru-RU" sz="4800" b="1" dirty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980728"/>
            <a:ext cx="633670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Информирование (информационный</a:t>
            </a:r>
            <a:r>
              <a:rPr kumimoji="0" lang="ru-RU" sz="3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 буклет)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Анкетирование </a:t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ru-RU" sz="3200" kern="0" dirty="0">
                <a:latin typeface="Calibri"/>
                <a:ea typeface="+mj-ea"/>
                <a:cs typeface="+mj-cs"/>
              </a:rPr>
              <a:t>Консультация ««Роль театрализованной деятельности в развитии </a:t>
            </a:r>
            <a:r>
              <a:rPr lang="ru-RU" sz="3200" kern="0" dirty="0" smtClean="0">
                <a:latin typeface="Calibri"/>
                <a:ea typeface="+mj-ea"/>
                <a:cs typeface="+mj-cs"/>
              </a:rPr>
              <a:t>выразительности речи </a:t>
            </a:r>
            <a:r>
              <a:rPr lang="ru-RU" sz="3200" kern="0" dirty="0">
                <a:latin typeface="Calibri"/>
                <a:ea typeface="+mj-ea"/>
                <a:cs typeface="+mj-cs"/>
              </a:rPr>
              <a:t>детей».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Совместная работа по созданию декораций</a:t>
            </a:r>
            <a:b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Участие в театральных </a:t>
            </a:r>
          </a:p>
          <a:p>
            <a:pPr lvl="0"/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постановках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200" kern="0" dirty="0">
              <a:latin typeface="Calibri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537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60020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effectLst/>
                <a:latin typeface="Calibri"/>
              </a:rPr>
              <a:t>Контрольный анализ </a:t>
            </a:r>
            <a:r>
              <a:rPr lang="ru-RU" sz="3600" b="1" dirty="0">
                <a:solidFill>
                  <a:srgbClr val="0070C0"/>
                </a:solidFill>
                <a:effectLst/>
                <a:latin typeface="Calibri"/>
              </a:rPr>
              <a:t>выразительности  речи  у  </a:t>
            </a:r>
            <a:r>
              <a:rPr lang="ru-RU" sz="3600" b="1" dirty="0" smtClean="0">
                <a:solidFill>
                  <a:srgbClr val="0070C0"/>
                </a:solidFill>
                <a:effectLst/>
                <a:latin typeface="Calibri"/>
              </a:rPr>
              <a:t>детей </a:t>
            </a:r>
            <a:r>
              <a:rPr lang="ru-RU" sz="3600" b="1" dirty="0" smtClean="0">
                <a:solidFill>
                  <a:srgbClr val="0070C0"/>
                </a:solidFill>
                <a:effectLst/>
                <a:latin typeface="Calibri"/>
              </a:rPr>
              <a:t>5-6 </a:t>
            </a:r>
            <a:r>
              <a:rPr lang="ru-RU" sz="3600" b="1" dirty="0" smtClean="0">
                <a:solidFill>
                  <a:srgbClr val="0070C0"/>
                </a:solidFill>
                <a:effectLst/>
                <a:latin typeface="Calibri"/>
              </a:rPr>
              <a:t>лет с ОНР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11843" r="6280" b="3606"/>
          <a:stretch/>
        </p:blipFill>
        <p:spPr bwMode="auto">
          <a:xfrm>
            <a:off x="395536" y="1556792"/>
            <a:ext cx="8420936" cy="520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16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6002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effectLst/>
                <a:latin typeface="Calibri"/>
              </a:rPr>
              <a:t>Анализ </a:t>
            </a:r>
            <a:r>
              <a:rPr lang="ru-RU" sz="4000" b="1" dirty="0">
                <a:solidFill>
                  <a:srgbClr val="0070C0"/>
                </a:solidFill>
                <a:effectLst/>
                <a:latin typeface="Calibri"/>
              </a:rPr>
              <a:t>выразительности  речи  у  детей </a:t>
            </a:r>
            <a:r>
              <a:rPr lang="ru-RU" sz="4000" b="1" dirty="0" smtClean="0">
                <a:solidFill>
                  <a:srgbClr val="0070C0"/>
                </a:solidFill>
                <a:effectLst/>
                <a:latin typeface="Calibri"/>
              </a:rPr>
              <a:t>5-6 </a:t>
            </a:r>
            <a:r>
              <a:rPr lang="ru-RU" sz="4000" b="1" dirty="0">
                <a:solidFill>
                  <a:srgbClr val="0070C0"/>
                </a:solidFill>
                <a:effectLst/>
                <a:latin typeface="Calibri"/>
              </a:rPr>
              <a:t>лет с ОНР</a:t>
            </a:r>
            <a:endParaRPr lang="ru-RU" dirty="0"/>
          </a:p>
        </p:txBody>
      </p:sp>
      <p:pic>
        <p:nvPicPr>
          <p:cNvPr id="10245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77" r="27060"/>
          <a:stretch/>
        </p:blipFill>
        <p:spPr bwMode="auto">
          <a:xfrm>
            <a:off x="4120125" y="1700808"/>
            <a:ext cx="5023875" cy="40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26" b="20867"/>
          <a:stretch/>
        </p:blipFill>
        <p:spPr bwMode="auto">
          <a:xfrm>
            <a:off x="5074" y="3752842"/>
            <a:ext cx="5035631" cy="310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2225675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76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Подведение итогов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Поставленные задачи решены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Цель проекта достигнута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Выдвинутая гипотеза подтверждена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Достигнуты ожидаемые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результаты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3933056"/>
            <a:ext cx="2852737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04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8229600" cy="160020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Подведение итогов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67868"/>
            <a:ext cx="3462828" cy="237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32402"/>
            <a:ext cx="3334283" cy="24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09353"/>
            <a:ext cx="3511550" cy="241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926" y="4237476"/>
            <a:ext cx="3366025" cy="2485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52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03448"/>
            <a:ext cx="8229600" cy="160020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Подведение итогов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08720"/>
            <a:ext cx="4184204" cy="6096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Количественные показатели</a:t>
            </a:r>
            <a:endParaRPr lang="ru-RU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427984" y="908720"/>
            <a:ext cx="4041775" cy="6096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Качественные показатели</a:t>
            </a:r>
            <a:endParaRPr lang="ru-RU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95536" y="1628800"/>
            <a:ext cx="4041648" cy="4869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Показ 1 кукольного спектакля.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Показ 1 спектакля на фланелеграфе.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Показ 2 спектаклей для младших дошкольников.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драматизации сказки В. Сутеева были задействованы все дети, принимавшие участие в проекте (13 детей) и 5 воспитанников другой группы (</a:t>
            </a:r>
            <a:r>
              <a:rPr lang="ru-RU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танцевальное сопровождение</a:t>
            </a: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).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Присутствовали на итоговом спектакле: 10 родителей, 15 детей старшей группы, 4 педагога, 2 логопеда.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427984" y="1556792"/>
            <a:ext cx="4041648" cy="4384504"/>
          </a:xfrm>
        </p:spPr>
        <p:txBody>
          <a:bodyPr/>
          <a:lstStyle/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Дети использовали разнообразные средства выразительности речи.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Дети с интересом принимали участие в театрализованной деятельности.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Улучшилось взаимодействие родителей и детей в процессе совместной деятельности.</a:t>
            </a:r>
          </a:p>
          <a:p>
            <a:pPr marL="0" indent="0">
              <a:buNone/>
            </a:pPr>
            <a:r>
              <a:rPr lang="ru-RU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Положительная оценка результатов проекта педагогами других групп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09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6" y="3284984"/>
            <a:ext cx="3382963" cy="338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Проблема</a:t>
            </a:r>
            <a:endParaRPr lang="ru-RU" b="1" dirty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В настоящее время в массовой практике ДОУ театрализованная деятельность остаётся без должного внимания. 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8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Отсутствует программное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обеспечение по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театрализованной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деятельности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, которое позволило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бы педагогу заниматься развитием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>
                <a:solidFill>
                  <a:prstClr val="black"/>
                </a:solidFill>
                <a:latin typeface="Calibri"/>
              </a:rPr>
              <a:t>речи детей через 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театрализованную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деятельность</a:t>
            </a:r>
            <a:r>
              <a:rPr lang="ru-RU" sz="28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93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531440"/>
            <a:ext cx="9144000" cy="160020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Список использованных источников</a:t>
            </a:r>
            <a:endParaRPr lang="ru-RU" sz="4400" b="1" dirty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463627" cy="55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41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t="3253" r="6409" b="4341"/>
          <a:stretch/>
        </p:blipFill>
        <p:spPr bwMode="auto">
          <a:xfrm>
            <a:off x="1259632" y="332656"/>
            <a:ext cx="676875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7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75456"/>
            <a:ext cx="8229600" cy="1600200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Цель</a:t>
            </a:r>
            <a:endParaRPr lang="ru-RU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выразительности речи в театрализованной деятельности у детей старшего дошкольного возраста (5-6 лет) с речевыми нарушениями</a:t>
            </a:r>
          </a:p>
          <a:p>
            <a:pPr marL="0" indent="0">
              <a:buNone/>
            </a:pPr>
            <a:endParaRPr lang="ru-RU" sz="32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16413"/>
            <a:ext cx="1901825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786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675456"/>
            <a:ext cx="8229600" cy="16002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Задачи</a:t>
            </a:r>
            <a:endParaRPr lang="ru-RU" b="1" dirty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08720"/>
            <a:ext cx="8640960" cy="6264696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  <a:latin typeface="Calibri"/>
              </a:rPr>
              <a:t>1. Изучить психолого-педагогическую и методическую   литературу</a:t>
            </a:r>
            <a:r>
              <a:rPr lang="ru-RU" sz="2600" dirty="0">
                <a:solidFill>
                  <a:schemeClr val="tx1"/>
                </a:solidFill>
                <a:latin typeface="Calibri"/>
              </a:rPr>
              <a:t>, посвященную развитию </a:t>
            </a:r>
            <a:r>
              <a:rPr lang="ru-RU" sz="2600" dirty="0" smtClean="0">
                <a:solidFill>
                  <a:schemeClr val="tx1"/>
                </a:solidFill>
                <a:latin typeface="Calibri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Calibri"/>
              </a:rPr>
              <a:t>выразительности речи у детей </a:t>
            </a:r>
            <a:r>
              <a:rPr lang="ru-RU" sz="2600" dirty="0" smtClean="0">
                <a:solidFill>
                  <a:schemeClr val="tx1"/>
                </a:solidFill>
                <a:latin typeface="Calibri"/>
              </a:rPr>
              <a:t>5-6 </a:t>
            </a:r>
            <a:r>
              <a:rPr lang="ru-RU" sz="2600" dirty="0">
                <a:solidFill>
                  <a:schemeClr val="tx1"/>
                </a:solidFill>
                <a:latin typeface="Calibri"/>
              </a:rPr>
              <a:t>лет средствами театрализованной деятельности</a:t>
            </a:r>
            <a:r>
              <a:rPr lang="ru-RU" sz="2600" dirty="0" smtClean="0">
                <a:solidFill>
                  <a:schemeClr val="tx1"/>
                </a:solidFill>
                <a:latin typeface="Calibri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600" dirty="0" smtClean="0">
              <a:solidFill>
                <a:schemeClr val="tx1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  <a:latin typeface="Calibri"/>
              </a:rPr>
              <a:t>2. Определить </a:t>
            </a:r>
            <a:r>
              <a:rPr lang="ru-RU" sz="2600" dirty="0">
                <a:solidFill>
                  <a:schemeClr val="tx1"/>
                </a:solidFill>
                <a:latin typeface="Calibri"/>
              </a:rPr>
              <a:t>уровень развития выразительности речи у детей </a:t>
            </a:r>
            <a:r>
              <a:rPr lang="ru-RU" sz="2600" dirty="0" smtClean="0">
                <a:solidFill>
                  <a:schemeClr val="tx1"/>
                </a:solidFill>
                <a:latin typeface="Calibri"/>
              </a:rPr>
              <a:t>5</a:t>
            </a:r>
            <a:r>
              <a:rPr lang="ru-RU" sz="2600" dirty="0" smtClean="0">
                <a:solidFill>
                  <a:schemeClr val="tx1"/>
                </a:solidFill>
                <a:latin typeface="Calibri"/>
              </a:rPr>
              <a:t>-6 </a:t>
            </a:r>
            <a:r>
              <a:rPr lang="ru-RU" sz="2600" dirty="0" smtClean="0">
                <a:solidFill>
                  <a:schemeClr val="tx1"/>
                </a:solidFill>
                <a:latin typeface="Calibri"/>
              </a:rPr>
              <a:t>лет с нарушениями </a:t>
            </a:r>
            <a:r>
              <a:rPr lang="ru-RU" sz="2600" dirty="0">
                <a:solidFill>
                  <a:schemeClr val="tx1"/>
                </a:solidFill>
                <a:latin typeface="Calibri"/>
              </a:rPr>
              <a:t>речи. </a:t>
            </a:r>
          </a:p>
          <a:p>
            <a:pPr marL="457200" lvl="0" indent="-457200">
              <a:spcBef>
                <a:spcPts val="0"/>
              </a:spcBef>
              <a:buAutoNum type="arabicPeriod"/>
            </a:pPr>
            <a:endParaRPr lang="ru-RU" sz="2600" dirty="0" smtClean="0">
              <a:solidFill>
                <a:schemeClr val="tx1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600" dirty="0">
                <a:solidFill>
                  <a:schemeClr val="tx1"/>
                </a:solidFill>
                <a:latin typeface="Calibri"/>
              </a:rPr>
              <a:t>3</a:t>
            </a:r>
            <a:r>
              <a:rPr lang="ru-RU" sz="2600" dirty="0" smtClean="0">
                <a:solidFill>
                  <a:schemeClr val="tx1"/>
                </a:solidFill>
                <a:latin typeface="Calibri"/>
              </a:rPr>
              <a:t>. Определить содержание работы по развитию выразительности речи у детей </a:t>
            </a:r>
            <a:r>
              <a:rPr lang="ru-RU" sz="2600" dirty="0" smtClean="0">
                <a:solidFill>
                  <a:schemeClr val="tx1"/>
                </a:solidFill>
                <a:latin typeface="Calibri"/>
              </a:rPr>
              <a:t>5-6 </a:t>
            </a:r>
            <a:r>
              <a:rPr lang="ru-RU" sz="2600" dirty="0" smtClean="0">
                <a:solidFill>
                  <a:schemeClr val="tx1"/>
                </a:solidFill>
                <a:latin typeface="Calibri"/>
              </a:rPr>
              <a:t>лет с ОНР средствами театрализованной  деятельности.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600" dirty="0">
              <a:solidFill>
                <a:schemeClr val="tx1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600" dirty="0" smtClean="0">
                <a:solidFill>
                  <a:schemeClr val="tx1"/>
                </a:solidFill>
                <a:latin typeface="Calibri"/>
              </a:rPr>
              <a:t>4. Провести работу по </a:t>
            </a:r>
            <a:r>
              <a:rPr lang="ru-RU" sz="2600" dirty="0">
                <a:solidFill>
                  <a:schemeClr val="tx1"/>
                </a:solidFill>
                <a:latin typeface="Calibri"/>
              </a:rPr>
              <a:t>развитию выразительности речи у детей </a:t>
            </a:r>
            <a:r>
              <a:rPr lang="ru-RU" sz="2600" dirty="0" smtClean="0">
                <a:solidFill>
                  <a:schemeClr val="tx1"/>
                </a:solidFill>
                <a:latin typeface="Calibri"/>
              </a:rPr>
              <a:t>5-6 </a:t>
            </a:r>
            <a:r>
              <a:rPr lang="ru-RU" sz="2600" dirty="0">
                <a:solidFill>
                  <a:schemeClr val="tx1"/>
                </a:solidFill>
                <a:latin typeface="Calibri"/>
              </a:rPr>
              <a:t>лет с ОНР средствами театрализованной  деятельности.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600" dirty="0" smtClean="0">
              <a:solidFill>
                <a:schemeClr val="tx1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600" dirty="0">
                <a:solidFill>
                  <a:schemeClr val="tx1"/>
                </a:solidFill>
                <a:latin typeface="Calibri"/>
              </a:rPr>
              <a:t>5</a:t>
            </a:r>
            <a:r>
              <a:rPr lang="ru-RU" sz="2600" dirty="0" smtClean="0">
                <a:solidFill>
                  <a:schemeClr val="tx1"/>
                </a:solidFill>
                <a:latin typeface="Calibri"/>
              </a:rPr>
              <a:t>. Провести контрольный анализ уровня </a:t>
            </a:r>
            <a:r>
              <a:rPr lang="ru-RU" sz="2600" dirty="0">
                <a:solidFill>
                  <a:schemeClr val="tx1"/>
                </a:solidFill>
                <a:latin typeface="Calibri"/>
              </a:rPr>
              <a:t>развития выразительности речи у детей </a:t>
            </a:r>
            <a:r>
              <a:rPr lang="ru-RU" sz="2600" dirty="0" smtClean="0">
                <a:solidFill>
                  <a:schemeClr val="tx1"/>
                </a:solidFill>
                <a:latin typeface="Calibri"/>
              </a:rPr>
              <a:t>5</a:t>
            </a:r>
            <a:r>
              <a:rPr lang="ru-RU" sz="2600" dirty="0" smtClean="0">
                <a:solidFill>
                  <a:schemeClr val="tx1"/>
                </a:solidFill>
                <a:latin typeface="Calibri"/>
              </a:rPr>
              <a:t>-6 </a:t>
            </a:r>
            <a:r>
              <a:rPr lang="ru-RU" sz="2600" dirty="0" smtClean="0">
                <a:solidFill>
                  <a:schemeClr val="tx1"/>
                </a:solidFill>
                <a:latin typeface="Calibri"/>
              </a:rPr>
              <a:t>с  нарушениями речи. 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200" dirty="0" smtClean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200" dirty="0" smtClean="0">
                <a:solidFill>
                  <a:prstClr val="black"/>
                </a:solidFill>
                <a:latin typeface="Calibri"/>
              </a:rPr>
              <a:t>  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2200" dirty="0">
              <a:solidFill>
                <a:prstClr val="black"/>
              </a:solidFill>
              <a:latin typeface="Calibri"/>
            </a:endParaRPr>
          </a:p>
          <a:p>
            <a:pPr marL="457200" lvl="0" indent="-457200">
              <a:spcBef>
                <a:spcPts val="0"/>
              </a:spcBef>
              <a:buAutoNum type="arabicPeriod"/>
            </a:pPr>
            <a:endParaRPr lang="ru-RU" sz="2200" dirty="0" smtClean="0">
              <a:solidFill>
                <a:prstClr val="black"/>
              </a:solidFill>
              <a:latin typeface="Calibri"/>
            </a:endParaRPr>
          </a:p>
          <a:p>
            <a:pPr marL="457200" lvl="0" indent="-457200">
              <a:spcBef>
                <a:spcPts val="0"/>
              </a:spcBef>
              <a:buAutoNum type="arabicPeriod"/>
            </a:pPr>
            <a:endParaRPr lang="ru-RU" sz="2200" dirty="0">
              <a:solidFill>
                <a:prstClr val="black"/>
              </a:solidFill>
              <a:latin typeface="Calibri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62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Объект и предмет</a:t>
            </a:r>
            <a:endParaRPr lang="ru-RU" b="1" dirty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70C0"/>
                </a:solidFill>
                <a:latin typeface="Calibri"/>
              </a:rPr>
              <a:t>Объект исследования: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200" dirty="0">
                <a:solidFill>
                  <a:prstClr val="black"/>
                </a:solidFill>
                <a:latin typeface="Calibri"/>
              </a:rPr>
              <a:t>процесс развития  выразительности речи у </a:t>
            </a:r>
            <a:r>
              <a:rPr lang="ru-RU" sz="3200" dirty="0" smtClean="0">
                <a:solidFill>
                  <a:prstClr val="black"/>
                </a:solidFill>
                <a:latin typeface="Calibri"/>
              </a:rPr>
              <a:t>детей старшей группы </a:t>
            </a:r>
            <a:r>
              <a:rPr lang="ru-RU" sz="3200" dirty="0">
                <a:solidFill>
                  <a:prstClr val="black"/>
                </a:solidFill>
                <a:latin typeface="Calibri"/>
              </a:rPr>
              <a:t>средствами театрализованной </a:t>
            </a:r>
            <a:r>
              <a:rPr lang="ru-RU" sz="3200" dirty="0" smtClean="0">
                <a:solidFill>
                  <a:prstClr val="black"/>
                </a:solidFill>
                <a:latin typeface="Calibri"/>
              </a:rPr>
              <a:t>деятельности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3200" dirty="0">
              <a:solidFill>
                <a:prstClr val="black"/>
              </a:solidFill>
              <a:latin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70C0"/>
                </a:solidFill>
                <a:latin typeface="Calibri"/>
              </a:rPr>
              <a:t>Предмет исследования: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200" dirty="0">
                <a:solidFill>
                  <a:prstClr val="black"/>
                </a:solidFill>
                <a:latin typeface="Calibri"/>
              </a:rPr>
              <a:t>о</a:t>
            </a:r>
            <a:r>
              <a:rPr lang="ru-RU" sz="3200" dirty="0" smtClean="0">
                <a:solidFill>
                  <a:prstClr val="black"/>
                </a:solidFill>
                <a:latin typeface="Calibri"/>
              </a:rPr>
              <a:t>рганизованная работа по развитию уровня выразительности речи у детей </a:t>
            </a:r>
            <a:r>
              <a:rPr lang="ru-RU" sz="3200" dirty="0" smtClean="0">
                <a:solidFill>
                  <a:prstClr val="black"/>
                </a:solidFill>
                <a:latin typeface="Calibri"/>
              </a:rPr>
              <a:t>5-6 </a:t>
            </a:r>
            <a:r>
              <a:rPr lang="ru-RU" sz="3200" dirty="0" smtClean="0">
                <a:solidFill>
                  <a:prstClr val="black"/>
                </a:solidFill>
                <a:latin typeface="Calibri"/>
              </a:rPr>
              <a:t>лет ОНР с использованием средств театрализованной деятельности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03448"/>
            <a:ext cx="8229600" cy="16002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Гипотеза</a:t>
            </a:r>
            <a:endParaRPr lang="ru-RU" b="1" dirty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применение </a:t>
            </a: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театрализованной деятельности </a:t>
            </a:r>
            <a:r>
              <a:rPr lang="ru-RU" sz="3600" dirty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в коррекционно-развивающей работе с </a:t>
            </a: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детьми </a:t>
            </a: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5-6 </a:t>
            </a: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лет,  </a:t>
            </a:r>
            <a:r>
              <a:rPr lang="ru-RU" sz="3600" dirty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будет способствовать успешному развитию выразительности </a:t>
            </a:r>
            <a:r>
              <a:rPr lang="ru-RU" sz="3600" dirty="0" smtClean="0">
                <a:solidFill>
                  <a:schemeClr val="tx1"/>
                </a:solidFill>
                <a:latin typeface="Calibri" pitchFamily="34" charset="0"/>
                <a:ea typeface="Times New Roman"/>
                <a:cs typeface="Calibri" pitchFamily="34" charset="0"/>
              </a:rPr>
              <a:t>речи</a:t>
            </a:r>
            <a:endParaRPr lang="ru-RU" sz="3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 t="11664" r="12491" b="13608"/>
          <a:stretch/>
        </p:blipFill>
        <p:spPr bwMode="auto">
          <a:xfrm>
            <a:off x="3022979" y="4060209"/>
            <a:ext cx="3098042" cy="279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804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68960"/>
          </a:xfrm>
        </p:spPr>
        <p:txBody>
          <a:bodyPr/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r>
              <a:rPr lang="ru-RU" sz="2500" dirty="0">
                <a:solidFill>
                  <a:srgbClr val="0070C0"/>
                </a:solidFill>
                <a:effectLst/>
                <a:latin typeface="Century Gothic"/>
                <a:ea typeface="+mn-ea"/>
                <a:cs typeface="+mn-cs"/>
              </a:rPr>
              <a:t> </a:t>
            </a:r>
            <a:r>
              <a:rPr lang="ru-RU" sz="2500" b="1" dirty="0">
                <a:solidFill>
                  <a:srgbClr val="0070C0"/>
                </a:solidFill>
                <a:effectLst/>
                <a:latin typeface="Century Gothic"/>
                <a:ea typeface="+mn-ea"/>
                <a:cs typeface="+mn-cs"/>
              </a:rPr>
              <a:t>Проект профильной направленности</a:t>
            </a:r>
            <a:r>
              <a:rPr lang="ru-RU" sz="2500" dirty="0">
                <a:solidFill>
                  <a:srgbClr val="0070C0"/>
                </a:solidFill>
                <a:effectLst/>
                <a:latin typeface="Century Gothic"/>
                <a:ea typeface="+mn-ea"/>
                <a:cs typeface="+mn-cs"/>
              </a:rPr>
              <a:t/>
            </a:r>
            <a:br>
              <a:rPr lang="ru-RU" sz="2500" dirty="0">
                <a:solidFill>
                  <a:srgbClr val="0070C0"/>
                </a:solidFill>
                <a:effectLst/>
                <a:latin typeface="Century Gothic"/>
                <a:ea typeface="+mn-ea"/>
                <a:cs typeface="+mn-cs"/>
              </a:rPr>
            </a:br>
            <a:r>
              <a:rPr lang="ru-RU" sz="2500" b="1" dirty="0">
                <a:solidFill>
                  <a:srgbClr val="0070C0"/>
                </a:solidFill>
                <a:effectLst/>
                <a:latin typeface="Century Gothic"/>
                <a:ea typeface="+mn-ea"/>
                <a:cs typeface="+mn-cs"/>
              </a:rPr>
              <a:t>«Говорим красиво»: развитие выразительности речи в театрализованной деятельности у детей старшего дошкольного возраста </a:t>
            </a:r>
            <a:r>
              <a:rPr lang="ru-RU" sz="2500" b="1" dirty="0" smtClean="0">
                <a:solidFill>
                  <a:srgbClr val="0070C0"/>
                </a:solidFill>
                <a:effectLst/>
                <a:latin typeface="Century Gothic"/>
                <a:ea typeface="+mn-ea"/>
                <a:cs typeface="+mn-cs"/>
              </a:rPr>
              <a:t>(</a:t>
            </a:r>
            <a:r>
              <a:rPr lang="ru-RU" sz="2500" b="1" dirty="0" smtClean="0">
                <a:solidFill>
                  <a:srgbClr val="0070C0"/>
                </a:solidFill>
                <a:effectLst/>
                <a:latin typeface="Century Gothic"/>
                <a:ea typeface="+mn-ea"/>
                <a:cs typeface="+mn-cs"/>
              </a:rPr>
              <a:t>5-6</a:t>
            </a:r>
            <a:r>
              <a:rPr lang="ru-RU" sz="2500" b="1" dirty="0" smtClean="0">
                <a:solidFill>
                  <a:srgbClr val="0070C0"/>
                </a:solidFill>
                <a:effectLst/>
                <a:latin typeface="Century Gothic"/>
                <a:ea typeface="+mn-ea"/>
                <a:cs typeface="+mn-cs"/>
              </a:rPr>
              <a:t> </a:t>
            </a:r>
            <a:r>
              <a:rPr lang="ru-RU" sz="2500" b="1" dirty="0">
                <a:solidFill>
                  <a:srgbClr val="0070C0"/>
                </a:solidFill>
                <a:effectLst/>
                <a:latin typeface="Century Gothic"/>
                <a:ea typeface="+mn-ea"/>
                <a:cs typeface="+mn-cs"/>
              </a:rPr>
              <a:t>лет) с речевыми нарушениями</a:t>
            </a:r>
            <a:br>
              <a:rPr lang="ru-RU" sz="2500" b="1" dirty="0">
                <a:solidFill>
                  <a:srgbClr val="0070C0"/>
                </a:solidFill>
                <a:effectLst/>
                <a:latin typeface="Century Gothic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0070C0"/>
              </a:solidFill>
              <a:latin typeface="Calibri"/>
              <a:ea typeface="Times New Roman"/>
              <a:cs typeface="+mj-cs"/>
            </a:endParaRPr>
          </a:p>
          <a:p>
            <a:endParaRPr lang="ru-RU" b="1" dirty="0">
              <a:solidFill>
                <a:srgbClr val="0070C0"/>
              </a:solidFill>
              <a:latin typeface="Calibri"/>
              <a:ea typeface="Times New Roman"/>
              <a:cs typeface="+mj-cs"/>
            </a:endParaRPr>
          </a:p>
          <a:p>
            <a:endParaRPr lang="ru-RU" b="1" dirty="0" smtClean="0">
              <a:solidFill>
                <a:srgbClr val="0070C0"/>
              </a:solidFill>
              <a:latin typeface="Calibri"/>
              <a:ea typeface="Times New Roman"/>
              <a:cs typeface="+mj-cs"/>
            </a:endParaRPr>
          </a:p>
          <a:p>
            <a:endParaRPr lang="ru-RU" b="1" dirty="0">
              <a:solidFill>
                <a:srgbClr val="0070C0"/>
              </a:solidFill>
              <a:latin typeface="Calibri"/>
              <a:ea typeface="Times New Roman"/>
              <a:cs typeface="+mj-cs"/>
            </a:endParaRPr>
          </a:p>
          <a:p>
            <a:endParaRPr lang="ru-RU" b="1" dirty="0" smtClean="0">
              <a:solidFill>
                <a:srgbClr val="0070C0"/>
              </a:solidFill>
              <a:latin typeface="Calibri"/>
              <a:ea typeface="Times New Roman"/>
              <a:cs typeface="+mj-cs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  <a:latin typeface="Calibri"/>
                <a:ea typeface="Times New Roman"/>
                <a:cs typeface="+mj-cs"/>
              </a:rPr>
              <a:t>Тип </a:t>
            </a:r>
            <a:r>
              <a:rPr lang="ru-RU" b="1" dirty="0">
                <a:solidFill>
                  <a:srgbClr val="0070C0"/>
                </a:solidFill>
                <a:latin typeface="Calibri"/>
                <a:ea typeface="Times New Roman"/>
                <a:cs typeface="+mj-cs"/>
              </a:rPr>
              <a:t>проекта:</a:t>
            </a:r>
            <a:r>
              <a:rPr lang="ru-RU" dirty="0">
                <a:solidFill>
                  <a:prstClr val="black"/>
                </a:solidFill>
                <a:latin typeface="Calibri"/>
                <a:ea typeface="Times New Roman"/>
                <a:cs typeface="+mj-cs"/>
              </a:rPr>
              <a:t> долгосрочный, групповой, практико-ориентированный.</a:t>
            </a:r>
            <a:r>
              <a:rPr lang="ru-RU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/>
            </a:r>
            <a:br>
              <a:rPr lang="ru-RU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ru-RU" dirty="0">
                <a:solidFill>
                  <a:prstClr val="black"/>
                </a:solidFill>
                <a:latin typeface="Calibri"/>
                <a:ea typeface="Times New Roman"/>
                <a:cs typeface="+mj-cs"/>
              </a:rPr>
              <a:t>Срок реализации: 6 месяцев.</a:t>
            </a:r>
            <a:r>
              <a:rPr lang="ru-RU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/>
            </a:r>
            <a:br>
              <a:rPr lang="ru-RU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ru-RU" b="1" dirty="0">
                <a:solidFill>
                  <a:srgbClr val="0070C0"/>
                </a:solidFill>
                <a:latin typeface="Calibri"/>
                <a:ea typeface="Times New Roman"/>
                <a:cs typeface="+mj-cs"/>
              </a:rPr>
              <a:t>Участники проекта:</a:t>
            </a:r>
            <a:r>
              <a:rPr lang="ru-RU" dirty="0">
                <a:solidFill>
                  <a:prstClr val="black"/>
                </a:solidFill>
                <a:latin typeface="Calibri"/>
                <a:ea typeface="Times New Roman"/>
                <a:cs typeface="+mj-cs"/>
              </a:rPr>
              <a:t> дети </a:t>
            </a:r>
            <a:r>
              <a:rPr lang="ru-RU" dirty="0" smtClean="0">
                <a:solidFill>
                  <a:prstClr val="black"/>
                </a:solidFill>
                <a:latin typeface="Calibri"/>
                <a:ea typeface="Times New Roman"/>
                <a:cs typeface="+mj-cs"/>
              </a:rPr>
              <a:t>старшей</a:t>
            </a:r>
            <a:r>
              <a:rPr lang="ru-RU" dirty="0" smtClean="0">
                <a:solidFill>
                  <a:prstClr val="black"/>
                </a:solidFill>
                <a:latin typeface="Calibri"/>
                <a:ea typeface="Times New Roman"/>
                <a:cs typeface="+mj-cs"/>
              </a:rPr>
              <a:t> группы </a:t>
            </a:r>
            <a:r>
              <a:rPr lang="ru-RU" dirty="0" smtClean="0">
                <a:solidFill>
                  <a:prstClr val="black"/>
                </a:solidFill>
                <a:latin typeface="Calibri"/>
                <a:ea typeface="Times New Roman"/>
                <a:cs typeface="+mj-cs"/>
              </a:rPr>
              <a:t>(13 детей), </a:t>
            </a:r>
            <a:r>
              <a:rPr lang="ru-RU" dirty="0">
                <a:solidFill>
                  <a:prstClr val="black"/>
                </a:solidFill>
                <a:latin typeface="Calibri"/>
                <a:ea typeface="Times New Roman"/>
                <a:cs typeface="+mj-cs"/>
              </a:rPr>
              <a:t>родители воспитанников,  воспитатели группы, логопед, музыкальный руководитель.</a:t>
            </a:r>
            <a:r>
              <a:rPr lang="ru-RU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  <a:t/>
            </a:r>
            <a:br>
              <a:rPr lang="ru-RU" dirty="0">
                <a:solidFill>
                  <a:prstClr val="black"/>
                </a:solidFill>
                <a:latin typeface="Calibri"/>
                <a:ea typeface="+mj-ea"/>
                <a:cs typeface="+mj-cs"/>
              </a:rPr>
            </a:br>
            <a:r>
              <a:rPr lang="ru-RU" b="1" dirty="0">
                <a:solidFill>
                  <a:srgbClr val="0070C0"/>
                </a:solidFill>
                <a:latin typeface="Calibri"/>
                <a:ea typeface="Times New Roman"/>
                <a:cs typeface="+mj-cs"/>
              </a:rPr>
              <a:t>Проект реализован </a:t>
            </a:r>
            <a:r>
              <a:rPr lang="ru-RU" dirty="0">
                <a:solidFill>
                  <a:prstClr val="black"/>
                </a:solidFill>
                <a:latin typeface="Calibri"/>
                <a:ea typeface="Times New Roman"/>
                <a:cs typeface="+mj-cs"/>
              </a:rPr>
              <a:t>на базе Муниципального бюджетного дошкольного образовательного учреждения №4 «Сказка» ЗАТО Заозерска Мурманской области (ДОУ №4 «Сказка») в </a:t>
            </a:r>
            <a:r>
              <a:rPr lang="ru-RU" dirty="0" smtClean="0">
                <a:solidFill>
                  <a:prstClr val="black"/>
                </a:solidFill>
                <a:latin typeface="Calibri"/>
                <a:ea typeface="Times New Roman"/>
                <a:cs typeface="+mj-cs"/>
              </a:rPr>
              <a:t>старшей</a:t>
            </a:r>
            <a:r>
              <a:rPr lang="ru-RU" dirty="0" smtClean="0">
                <a:solidFill>
                  <a:prstClr val="black"/>
                </a:solidFill>
                <a:latin typeface="Calibri"/>
                <a:ea typeface="Times New Roman"/>
                <a:cs typeface="+mj-cs"/>
              </a:rPr>
              <a:t> </a:t>
            </a:r>
            <a:r>
              <a:rPr lang="ru-RU" dirty="0">
                <a:solidFill>
                  <a:prstClr val="black"/>
                </a:solidFill>
                <a:latin typeface="Calibri"/>
                <a:ea typeface="Times New Roman"/>
                <a:cs typeface="+mj-cs"/>
              </a:rPr>
              <a:t>группе </a:t>
            </a:r>
            <a:r>
              <a:rPr lang="ru-RU" dirty="0" smtClean="0">
                <a:solidFill>
                  <a:prstClr val="black"/>
                </a:solidFill>
                <a:latin typeface="Calibri"/>
                <a:ea typeface="Times New Roman"/>
                <a:cs typeface="+mj-cs"/>
              </a:rPr>
              <a:t>(5-6лет</a:t>
            </a:r>
            <a:r>
              <a:rPr lang="ru-RU" dirty="0">
                <a:solidFill>
                  <a:prstClr val="black"/>
                </a:solidFill>
                <a:latin typeface="Calibri"/>
                <a:ea typeface="Times New Roman"/>
                <a:cs typeface="+mj-cs"/>
              </a:rPr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8229600" cy="16002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/>
                <a:latin typeface="Calibri" pitchFamily="34" charset="0"/>
                <a:cs typeface="Calibri" pitchFamily="34" charset="0"/>
              </a:rPr>
              <a:t>Ресурсы</a:t>
            </a:r>
            <a:endParaRPr lang="ru-RU" b="1" dirty="0">
              <a:solidFill>
                <a:srgbClr val="0070C0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Кадровые: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логопед</a:t>
            </a:r>
            <a:r>
              <a:rPr lang="ru-RU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воспитатели, музыкальный руководитель.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Информационные: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психолого-педагогическая, методическая литература, по развитию выразительности </a:t>
            </a:r>
            <a:r>
              <a:rPr lang="ru-RU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речи у детей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5-6 </a:t>
            </a:r>
            <a:r>
              <a:rPr lang="ru-RU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лет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средствами </a:t>
            </a:r>
            <a:r>
              <a:rPr lang="ru-RU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театрализованной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деятельности, детские энциклопедии. 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Материально-технические</a:t>
            </a:r>
            <a:r>
              <a:rPr lang="ru-RU" sz="2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ru-RU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 музыкальный центр, компьютер,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цифровой фотоаппарат,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цифровая видеокамера, интерактивная доска, </a:t>
            </a:r>
            <a:r>
              <a:rPr lang="ru-RU" sz="28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наглядные и дидактические пособия.</a:t>
            </a:r>
          </a:p>
        </p:txBody>
      </p:sp>
    </p:spTree>
    <p:extLst>
      <p:ext uri="{BB962C8B-B14F-4D97-AF65-F5344CB8AC3E}">
        <p14:creationId xmlns:p14="http://schemas.microsoft.com/office/powerpoint/2010/main" val="20607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979</TotalTime>
  <Words>2130</Words>
  <Application>Microsoft Office PowerPoint</Application>
  <PresentationFormat>Экран (4:3)</PresentationFormat>
  <Paragraphs>349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Arial</vt:lpstr>
      <vt:lpstr>Calibri</vt:lpstr>
      <vt:lpstr>Century Gothic</vt:lpstr>
      <vt:lpstr>Courier New</vt:lpstr>
      <vt:lpstr>Palatino Linotype</vt:lpstr>
      <vt:lpstr>Symbol</vt:lpstr>
      <vt:lpstr>Times New Roman</vt:lpstr>
      <vt:lpstr>Исполнительная</vt:lpstr>
      <vt:lpstr>Презентация PowerPoint</vt:lpstr>
      <vt:lpstr>Актуальность</vt:lpstr>
      <vt:lpstr>Проблема</vt:lpstr>
      <vt:lpstr>Цель</vt:lpstr>
      <vt:lpstr>Задачи</vt:lpstr>
      <vt:lpstr>Объект и предмет</vt:lpstr>
      <vt:lpstr>Гипотеза</vt:lpstr>
      <vt:lpstr> Проект профильной направленности «Говорим красиво»: развитие выразительности речи в театрализованной деятельности у детей старшего дошкольного возраста (5-6 лет) с речевыми нарушениями </vt:lpstr>
      <vt:lpstr>Ресурсы</vt:lpstr>
      <vt:lpstr>  Новизна и значимость</vt:lpstr>
      <vt:lpstr>Ожидаемые результаты</vt:lpstr>
      <vt:lpstr>Продукт проекта</vt:lpstr>
      <vt:lpstr>Этапы</vt:lpstr>
      <vt:lpstr>Экспериментальное исследование</vt:lpstr>
      <vt:lpstr>      Методика «Исследование выразительности речи» И.Ф. Павалаки </vt:lpstr>
      <vt:lpstr>Анализ выразительности  речи  у  детей 5-6 лет с ОНР</vt:lpstr>
      <vt:lpstr>Календарный план</vt:lpstr>
      <vt:lpstr>Календарный план</vt:lpstr>
      <vt:lpstr>Календарный план</vt:lpstr>
      <vt:lpstr>Календарный план</vt:lpstr>
      <vt:lpstr>Календарный план</vt:lpstr>
      <vt:lpstr>Календарный план</vt:lpstr>
      <vt:lpstr> Содержание работы  по  развитию  выразительности  речи у  детей 5-6 лет с ОНР в театрализованной деятельности </vt:lpstr>
      <vt:lpstr>Взаимодействие с семьёй</vt:lpstr>
      <vt:lpstr>Контрольный анализ выразительности  речи  у  детей 5-6 лет с ОНР</vt:lpstr>
      <vt:lpstr>Анализ выразительности  речи  у  детей 5-6 лет с ОНР</vt:lpstr>
      <vt:lpstr>Подведение итогов</vt:lpstr>
      <vt:lpstr>Подведение итогов</vt:lpstr>
      <vt:lpstr>Подведение итогов</vt:lpstr>
      <vt:lpstr>Список использованных источников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Клара Захарович</cp:lastModifiedBy>
  <cp:revision>357</cp:revision>
  <dcterms:modified xsi:type="dcterms:W3CDTF">2021-11-24T21:33:30Z</dcterms:modified>
</cp:coreProperties>
</file>